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1.xml" ContentType="application/vnd.openxmlformats-officedocument.presentationml.tags+xml"/>
  <Override PartName="/ppt/notesSlides/notesSlide60.xml" ContentType="application/vnd.openxmlformats-officedocument.presentationml.notesSlide+xml"/>
  <Override PartName="/ppt/tags/tag2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413" r:id="rId2"/>
    <p:sldId id="482" r:id="rId3"/>
    <p:sldId id="491" r:id="rId4"/>
    <p:sldId id="492" r:id="rId5"/>
    <p:sldId id="574" r:id="rId6"/>
    <p:sldId id="495" r:id="rId7"/>
    <p:sldId id="497" r:id="rId8"/>
    <p:sldId id="487" r:id="rId9"/>
    <p:sldId id="417" r:id="rId10"/>
    <p:sldId id="499" r:id="rId11"/>
    <p:sldId id="502" r:id="rId12"/>
    <p:sldId id="500" r:id="rId13"/>
    <p:sldId id="501" r:id="rId14"/>
    <p:sldId id="508" r:id="rId15"/>
    <p:sldId id="509" r:id="rId16"/>
    <p:sldId id="510" r:id="rId17"/>
    <p:sldId id="511" r:id="rId18"/>
    <p:sldId id="513" r:id="rId19"/>
    <p:sldId id="514" r:id="rId20"/>
    <p:sldId id="515" r:id="rId21"/>
    <p:sldId id="516" r:id="rId22"/>
    <p:sldId id="546" r:id="rId23"/>
    <p:sldId id="547" r:id="rId24"/>
    <p:sldId id="549" r:id="rId25"/>
    <p:sldId id="550" r:id="rId26"/>
    <p:sldId id="551" r:id="rId27"/>
    <p:sldId id="552" r:id="rId28"/>
    <p:sldId id="554" r:id="rId29"/>
    <p:sldId id="562" r:id="rId30"/>
    <p:sldId id="563" r:id="rId31"/>
    <p:sldId id="564" r:id="rId32"/>
    <p:sldId id="558" r:id="rId33"/>
    <p:sldId id="575" r:id="rId34"/>
    <p:sldId id="560" r:id="rId35"/>
    <p:sldId id="561" r:id="rId36"/>
    <p:sldId id="518" r:id="rId37"/>
    <p:sldId id="532" r:id="rId38"/>
    <p:sldId id="533" r:id="rId39"/>
    <p:sldId id="534" r:id="rId40"/>
    <p:sldId id="535" r:id="rId41"/>
    <p:sldId id="536" r:id="rId42"/>
    <p:sldId id="537" r:id="rId43"/>
    <p:sldId id="538" r:id="rId44"/>
    <p:sldId id="539" r:id="rId45"/>
    <p:sldId id="540" r:id="rId46"/>
    <p:sldId id="541" r:id="rId47"/>
    <p:sldId id="542" r:id="rId48"/>
    <p:sldId id="543" r:id="rId49"/>
    <p:sldId id="453" r:id="rId50"/>
    <p:sldId id="454" r:id="rId51"/>
    <p:sldId id="544" r:id="rId52"/>
    <p:sldId id="545" r:id="rId53"/>
    <p:sldId id="412" r:id="rId54"/>
    <p:sldId id="419" r:id="rId55"/>
    <p:sldId id="420" r:id="rId56"/>
    <p:sldId id="448" r:id="rId57"/>
    <p:sldId id="452" r:id="rId58"/>
    <p:sldId id="471" r:id="rId59"/>
    <p:sldId id="449" r:id="rId60"/>
    <p:sldId id="450" r:id="rId61"/>
    <p:sldId id="451" r:id="rId62"/>
    <p:sldId id="472" r:id="rId63"/>
    <p:sldId id="455" r:id="rId64"/>
    <p:sldId id="576" r:id="rId65"/>
    <p:sldId id="456" r:id="rId66"/>
    <p:sldId id="457" r:id="rId67"/>
    <p:sldId id="458" r:id="rId68"/>
    <p:sldId id="459" r:id="rId69"/>
    <p:sldId id="460" r:id="rId70"/>
    <p:sldId id="461" r:id="rId71"/>
    <p:sldId id="462" r:id="rId72"/>
    <p:sldId id="474" r:id="rId73"/>
    <p:sldId id="463" r:id="rId74"/>
    <p:sldId id="464" r:id="rId75"/>
    <p:sldId id="465" r:id="rId76"/>
    <p:sldId id="466" r:id="rId77"/>
    <p:sldId id="475" r:id="rId78"/>
    <p:sldId id="476" r:id="rId79"/>
    <p:sldId id="467" r:id="rId80"/>
    <p:sldId id="468" r:id="rId81"/>
    <p:sldId id="469" r:id="rId82"/>
    <p:sldId id="478" r:id="rId83"/>
    <p:sldId id="479" r:id="rId84"/>
    <p:sldId id="481" r:id="rId85"/>
    <p:sldId id="477" r:id="rId86"/>
    <p:sldId id="258" r:id="rId8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989"/>
    <a:srgbClr val="1E4B7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 autoAdjust="0"/>
    <p:restoredTop sz="75215" autoAdjust="0"/>
  </p:normalViewPr>
  <p:slideViewPr>
    <p:cSldViewPr snapToGrid="0">
      <p:cViewPr varScale="1">
        <p:scale>
          <a:sx n="73" d="100"/>
          <a:sy n="73" d="100"/>
        </p:scale>
        <p:origin x="2336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58A48B72-8812-4392-81DB-24BDF545CCC0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201BA325-314D-4386-89C2-F1B56A2758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1F1B3-91B1-4283-9DAE-0815165A9E03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71AC1-1452-4360-A87C-126E45CE08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855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109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8903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05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94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45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319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87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19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63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443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655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21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354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0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59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244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2168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2893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718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4134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233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92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32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008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effectLst/>
              <a:latin typeface="Söhne Mon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792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116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141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27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780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75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94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335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4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114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995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682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81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7406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266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957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525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6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17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20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70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7131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58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022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AC1-1452-4360-A87C-126E45CE082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997200"/>
            <a:ext cx="7772400" cy="1692276"/>
          </a:xfrm>
        </p:spPr>
        <p:txBody>
          <a:bodyPr anchor="b"/>
          <a:lstStyle>
            <a:lvl1pPr algn="ctr">
              <a:defRPr sz="6000">
                <a:solidFill>
                  <a:srgbClr val="2A5989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27600"/>
            <a:ext cx="6858000" cy="342900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F6EA-8A27-43CF-863E-64ED1B38EB0F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323493" y="3466407"/>
            <a:ext cx="24899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3966693" y="1867437"/>
            <a:ext cx="1210614" cy="1210614"/>
          </a:xfrm>
          <a:prstGeom prst="ellipse">
            <a:avLst/>
          </a:prstGeom>
          <a:solidFill>
            <a:srgbClr val="2A59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80" y="1953051"/>
            <a:ext cx="1045840" cy="10489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96C5-084C-4E7D-A004-A62A34DDF6D0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E041-CB4C-4F9C-9629-CE0D0BB5CED0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D90E-EB2C-4331-A67C-B73B149518B5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CE2B-92B2-4BF0-8132-1B6409CE9860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>
            <a:lvl1pPr>
              <a:defRPr>
                <a:solidFill>
                  <a:srgbClr val="2A5989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</a:defRPr>
            </a:lvl1pPr>
            <a:lvl2pPr marL="6858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</a:defRPr>
            </a:lvl4pPr>
            <a:lvl5pPr marL="2057400" indent="-228600">
              <a:buFont typeface="Wingdings" panose="05000000000000000000" pitchFamily="2" charset="2"/>
              <a:buChar char="n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CE2B-92B2-4BF0-8132-1B6409CE9860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628651" y="478973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8" y="722313"/>
            <a:ext cx="5799564" cy="581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352" y="1709739"/>
            <a:ext cx="7764235" cy="2852737"/>
          </a:xfrm>
        </p:spPr>
        <p:txBody>
          <a:bodyPr anchor="b"/>
          <a:lstStyle>
            <a:lvl1pPr>
              <a:defRPr sz="6000">
                <a:solidFill>
                  <a:srgbClr val="1E4B74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DFKai-SB" panose="03000509000000000000" pitchFamily="65" charset="-120"/>
                <a:cs typeface="Times New Roman" panose="0202050305040509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B48-163C-4A36-B2CC-8B39FDD73381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3888" y="3483657"/>
            <a:ext cx="122465" cy="972457"/>
          </a:xfrm>
          <a:prstGeom prst="rect">
            <a:avLst/>
          </a:prstGeom>
          <a:solidFill>
            <a:srgbClr val="2A5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0" cap="flat">
            <a:solidFill>
              <a:srgbClr val="2A598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8592-A99B-4864-937D-024F01C28B63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32ADC-316B-4090-B62A-C0DFDC241753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B811-1B19-4061-8847-519396C748EA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466E1-46F1-475D-AC91-8B4B752BA2C4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67D-7722-47D2-AEC5-901F65751BB7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C3F8-B2B9-417D-95FA-753A3776E8C7}" type="datetime1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1765-28EA-41EE-8360-4DCDA7AD8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课后作业讲解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+mj-ea"/>
                <a:ea typeface="+mj-ea"/>
              </a:rPr>
              <a:t>第一到五章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8650" y="1600041"/>
            <a:ext cx="7886700" cy="4351338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五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.3 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编写一个程序，</a:t>
            </a: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以不多于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3n/2</a:t>
            </a: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的平均比较次数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，在一个有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n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个整数的顺序表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中找出最大值和最小值的整数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738231" y="1636468"/>
            <a:ext cx="7654653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stdio.h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void main() { </a:t>
            </a:r>
          </a:p>
          <a:p>
            <a:pPr lvl="1"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numbers[]={8,0,7,2,0,1,6,9,1,3};</a:t>
            </a:r>
          </a:p>
          <a:p>
            <a:pPr lvl="1"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n=10,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 </a:t>
            </a:r>
          </a:p>
          <a:p>
            <a:pPr lvl="1" algn="just">
              <a:spcAft>
                <a:spcPts val="0"/>
              </a:spcAft>
            </a:pP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max= numbers[0],min= numbers[0];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需要进行初始赋值</a:t>
            </a:r>
          </a:p>
          <a:p>
            <a:pPr algn="just">
              <a:spcAft>
                <a:spcPts val="0"/>
              </a:spcAft>
            </a:pPr>
            <a:endParaRPr lang="zh-CN" altLang="en-US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for(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=1;i&lt;n ;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++) </a:t>
            </a:r>
          </a:p>
          <a:p>
            <a:pPr marL="457200" lvl="1" indent="4572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if(numbers[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 &lt; min)  min = numbers[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]; </a:t>
            </a:r>
          </a:p>
          <a:p>
            <a:pPr marL="457200" lvl="1" indent="457200" algn="just">
              <a:spcAft>
                <a:spcPts val="0"/>
              </a:spcAft>
            </a:pP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else if(numbers[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 &gt; max)  max = numbers[</a:t>
            </a:r>
            <a:r>
              <a:rPr lang="en-US" altLang="zh-CN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];  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printf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("max = %d, min = %d\n", max, min);  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1589405"/>
            <a:ext cx="826706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先两两比较（</a:t>
            </a:r>
            <a:r>
              <a:rPr lang="en-US" altLang="zh-CN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n/2 </a:t>
            </a: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时间），然后较大的和较大的比（</a:t>
            </a:r>
            <a:r>
              <a:rPr lang="en-US" altLang="zh-CN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n/2 </a:t>
            </a: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时间），较小的和较小的比（</a:t>
            </a:r>
            <a:r>
              <a:rPr lang="en-US" altLang="zh-CN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n/2 </a:t>
            </a: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时间）。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可以不另用空间</a:t>
            </a:r>
            <a:endParaRPr lang="en-US" altLang="zh-CN" dirty="0">
              <a:latin typeface="Times New Roman" panose="02020503050405090304" pitchFamily="18" charset="0"/>
              <a:ea typeface="+mj-ea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在第一趟两两比较时，把较大的放到左边，较小的放到右边，这样就相当于偶数下标的数组元素中都是较大的，</a:t>
            </a:r>
            <a:endParaRPr lang="en-US" altLang="zh-CN" dirty="0">
              <a:latin typeface="Times New Roman" panose="02020503050405090304" pitchFamily="18" charset="0"/>
              <a:ea typeface="+mj-ea"/>
              <a:cs typeface="Times New Roman" panose="0202050305040509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奇数下标的都是较小的，然后就在偶数下标的当中找最大的，在奇数下标的当中</a:t>
            </a:r>
            <a:r>
              <a:rPr lang="zh-CN" altLang="en-US" dirty="0">
                <a:latin typeface="+mn-ea"/>
                <a:cs typeface="Times New Roman" panose="02020503050405090304" pitchFamily="18" charset="0"/>
              </a:rPr>
              <a:t>找最小的</a:t>
            </a:r>
            <a:r>
              <a:rPr lang="zh-CN" altLang="en-US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。</a:t>
            </a:r>
            <a:r>
              <a:rPr lang="zh-CN" altLang="en-US" sz="2400" dirty="0">
                <a:latin typeface="Times New Roman" panose="02020503050405090304" pitchFamily="18" charset="0"/>
                <a:ea typeface="+mj-ea"/>
                <a:cs typeface="Times New Roman" panose="02020503050405090304" pitchFamily="18" charset="0"/>
              </a:rPr>
              <a:t> </a:t>
            </a:r>
            <a:endParaRPr lang="en-US" altLang="zh-CN" sz="2400" dirty="0">
              <a:latin typeface="Times New Roman" panose="02020503050405090304" pitchFamily="18" charset="0"/>
              <a:ea typeface="+mj-ea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201930" y="1443990"/>
            <a:ext cx="3820160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stdio.h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void main() {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numbers[]={8,0,7,2,0,1,6,9,1,3};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n=10,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max, min;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</a:p>
          <a:p>
            <a:r>
              <a:rPr lang="en-US" altLang="zh-CN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第一步：成对比较，把每一对大的放前面，小的放后面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for(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=0;i&lt;n-1;i=i+2) {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if(numbers[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 &lt; numbers[i+1]) {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lvl="1" indent="457200"/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numbers[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lvl="1" indent="457200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numbers[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 = numbers[i+1];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lvl="1" indent="457200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numbers[i+1] =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 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max = numbers[0];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min = numbers[1];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/>
              <a:t> </a:t>
            </a:r>
            <a:endParaRPr lang="zh-CN" altLang="zh-CN" sz="1600" dirty="0"/>
          </a:p>
        </p:txBody>
      </p:sp>
      <p:sp>
        <p:nvSpPr>
          <p:cNvPr id="3" name="矩形 2"/>
          <p:cNvSpPr/>
          <p:nvPr/>
        </p:nvSpPr>
        <p:spPr>
          <a:xfrm>
            <a:off x="3815715" y="1701165"/>
            <a:ext cx="517969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第二步：</a:t>
            </a:r>
            <a:r>
              <a:rPr lang="en-US" altLang="zh-CN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max </a:t>
            </a:r>
            <a:r>
              <a:rPr lang="zh-CN" altLang="en-US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只看偶数位（每对中较大的那一个），</a:t>
            </a:r>
            <a:r>
              <a:rPr lang="en-US" altLang="zh-CN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min </a:t>
            </a:r>
            <a:r>
              <a:rPr lang="zh-CN" altLang="en-US" sz="1600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只看奇数位</a:t>
            </a:r>
          </a:p>
          <a:p>
            <a:pPr lvl="1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for(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=2;i&lt;n;i=i+2) {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if(max &lt; numbers[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]) max = numbers[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];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if(min &gt; numbers[i+1]) min = numbers[i+1];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 </a:t>
            </a:r>
          </a:p>
          <a:p>
            <a:pPr lvl="1"/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如果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n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为奇数，最后一个元素单独处理</a:t>
            </a:r>
          </a:p>
          <a:p>
            <a:pPr lvl="1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if(n%2) {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if(max &lt; numbers[n-1]) max = numbers[n-1];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if(min &gt; numbers[n-1]) min = numbers[n-1];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/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printf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("max = %d, min = %d\n", max, min);   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zh-CN" altLang="zh-CN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930" y="5702935"/>
            <a:ext cx="318008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当 </a:t>
            </a:r>
            <a:r>
              <a:rPr lang="en-US" altLang="zh-CN" sz="1600">
                <a:latin typeface="Times New Roman" panose="02020503050405090304" pitchFamily="18" charset="0"/>
                <a:cs typeface="Times New Roman" panose="02020503050405090304" pitchFamily="18" charset="0"/>
              </a:rPr>
              <a:t>n </a:t>
            </a:r>
            <a:r>
              <a:rPr lang="zh-CN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为偶数时，总比较次数约为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5567045"/>
            <a:ext cx="1950720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930" y="6212205"/>
            <a:ext cx="331279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当 </a:t>
            </a:r>
            <a:r>
              <a:rPr lang="en-US" altLang="zh-CN" sz="1600">
                <a:latin typeface="Times New Roman" panose="02020503050405090304" pitchFamily="18" charset="0"/>
                <a:cs typeface="Times New Roman" panose="02020503050405090304" pitchFamily="18" charset="0"/>
              </a:rPr>
              <a:t>n </a:t>
            </a:r>
            <a:r>
              <a:rPr lang="zh-CN" altLang="en-US" sz="1600">
                <a:latin typeface="Times New Roman" panose="02020503050405090304" pitchFamily="18" charset="0"/>
                <a:cs typeface="Times New Roman" panose="02020503050405090304" pitchFamily="18" charset="0"/>
              </a:rPr>
              <a:t>为奇数时，总比较次数约为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6111240"/>
            <a:ext cx="2309495" cy="51943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01930" y="5662295"/>
            <a:ext cx="5256530" cy="9277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06095" y="1600200"/>
            <a:ext cx="8455025" cy="4756785"/>
          </a:xfrm>
          <a:solidFill>
            <a:schemeClr val="bg1"/>
          </a:solidFill>
          <a:ln>
            <a:noFill/>
          </a:ln>
        </p:spPr>
        <p:txBody>
          <a:bodyPr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四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.4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设单链表结点的结构为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= (data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 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link),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画出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for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循环每次执行后，链表指针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p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在链表中变化的示意图。</a:t>
            </a:r>
            <a:endParaRPr lang="en-US" altLang="zh-CN" sz="180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*L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=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new 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*p = L;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for (int 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=0;i&lt;3;i++){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p-&gt;link = new 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p = p-&gt;link;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p-&gt;data = 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*2+1;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p-&gt;link=NULL;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71370" y="300355"/>
            <a:ext cx="4572000" cy="119888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struct ListNode {</a:t>
            </a: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    int data;         // </a:t>
            </a:r>
            <a:r>
              <a:rPr lang="zh-CN" altLang="en-US">
                <a:latin typeface="Times New Roman" panose="02020503050405090304" pitchFamily="18" charset="0"/>
                <a:cs typeface="Times New Roman" panose="02020503050405090304" pitchFamily="18" charset="0"/>
              </a:rPr>
              <a:t>存数据</a:t>
            </a: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    ListNode *link;   // </a:t>
            </a:r>
            <a:r>
              <a:rPr lang="zh-CN" altLang="en-US">
                <a:latin typeface="Times New Roman" panose="02020503050405090304" pitchFamily="18" charset="0"/>
                <a:cs typeface="Times New Roman" panose="02020503050405090304" pitchFamily="18" charset="0"/>
              </a:rPr>
              <a:t>指向下一个结点的指针</a:t>
            </a: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};</a:t>
            </a:r>
            <a:endParaRPr lang="zh-CN" altLang="en-US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0900" y="2977515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05783" y="221031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</a:t>
            </a:r>
          </a:p>
        </p:txBody>
      </p:sp>
      <p:cxnSp>
        <p:nvCxnSpPr>
          <p:cNvPr id="19" name="直接箭头连接符 18"/>
          <p:cNvCxnSpPr>
            <a:stCxn id="17" idx="2"/>
            <a:endCxn id="7" idx="0"/>
          </p:cNvCxnSpPr>
          <p:nvPr/>
        </p:nvCxnSpPr>
        <p:spPr>
          <a:xfrm>
            <a:off x="4952539" y="260909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79468" y="221158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</a:p>
        </p:txBody>
      </p:sp>
      <p:cxnSp>
        <p:nvCxnSpPr>
          <p:cNvPr id="9" name="直接箭头连接符 8"/>
          <p:cNvCxnSpPr>
            <a:stCxn id="8" idx="2"/>
          </p:cNvCxnSpPr>
          <p:nvPr/>
        </p:nvCxnSpPr>
        <p:spPr>
          <a:xfrm>
            <a:off x="5226224" y="261036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12815" y="2884170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57698" y="2116970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6279689" y="2495430"/>
            <a:ext cx="8890" cy="37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31383" y="2118240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</a:p>
        </p:txBody>
      </p:sp>
      <p:cxnSp>
        <p:nvCxnSpPr>
          <p:cNvPr id="16" name="直接箭头连接符 15"/>
          <p:cNvCxnSpPr>
            <a:stCxn id="15" idx="2"/>
          </p:cNvCxnSpPr>
          <p:nvPr/>
        </p:nvCxnSpPr>
        <p:spPr>
          <a:xfrm>
            <a:off x="6578139" y="2517020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01255" y="2884170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/</a:t>
            </a:r>
          </a:p>
        </p:txBody>
      </p:sp>
      <p:cxnSp>
        <p:nvCxnSpPr>
          <p:cNvPr id="20" name="直接箭头连接符 19"/>
          <p:cNvCxnSpPr>
            <a:stCxn id="12" idx="3"/>
            <a:endCxn id="18" idx="1"/>
          </p:cNvCxnSpPr>
          <p:nvPr/>
        </p:nvCxnSpPr>
        <p:spPr>
          <a:xfrm>
            <a:off x="6860079" y="3110110"/>
            <a:ext cx="641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046470" y="4331970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91353" y="3564770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6313344" y="3943230"/>
            <a:ext cx="8890" cy="37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11873" y="3566040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</a:p>
        </p:txBody>
      </p:sp>
      <p:cxnSp>
        <p:nvCxnSpPr>
          <p:cNvPr id="30" name="直接箭头连接符 29"/>
          <p:cNvCxnSpPr>
            <a:stCxn id="29" idx="2"/>
          </p:cNvCxnSpPr>
          <p:nvPr/>
        </p:nvCxnSpPr>
        <p:spPr>
          <a:xfrm>
            <a:off x="7958629" y="3964820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534910" y="4331970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/</a:t>
            </a:r>
          </a:p>
        </p:txBody>
      </p:sp>
      <p:cxnSp>
        <p:nvCxnSpPr>
          <p:cNvPr id="32" name="直接箭头连接符 31"/>
          <p:cNvCxnSpPr>
            <a:stCxn id="26" idx="3"/>
            <a:endCxn id="31" idx="1"/>
          </p:cNvCxnSpPr>
          <p:nvPr/>
        </p:nvCxnSpPr>
        <p:spPr>
          <a:xfrm>
            <a:off x="6893734" y="4557910"/>
            <a:ext cx="641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057265" y="5730875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202148" y="496367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6324139" y="5342135"/>
            <a:ext cx="8890" cy="37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22668" y="496494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>
            <a:off x="7969424" y="5363725"/>
            <a:ext cx="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545705" y="5730875"/>
            <a:ext cx="847090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1</a:t>
            </a:r>
          </a:p>
        </p:txBody>
      </p:sp>
      <p:cxnSp>
        <p:nvCxnSpPr>
          <p:cNvPr id="39" name="直接箭头连接符 38"/>
          <p:cNvCxnSpPr>
            <a:stCxn id="33" idx="3"/>
            <a:endCxn id="38" idx="1"/>
          </p:cNvCxnSpPr>
          <p:nvPr/>
        </p:nvCxnSpPr>
        <p:spPr>
          <a:xfrm>
            <a:off x="6904529" y="5956815"/>
            <a:ext cx="641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944870" y="2208530"/>
            <a:ext cx="2570480" cy="12515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928995" y="3620135"/>
            <a:ext cx="2570480" cy="12515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5944870" y="5011420"/>
            <a:ext cx="2570480" cy="12515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764280" y="3775710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①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062595" y="2221865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①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632710" y="4170045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②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69590" y="4558030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③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78470" y="5008880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③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62595" y="3620135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Calibri" charset="0"/>
              </a:rPr>
              <a:t>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3" name="矩形 2"/>
          <p:cNvSpPr/>
          <p:nvPr/>
        </p:nvSpPr>
        <p:spPr>
          <a:xfrm>
            <a:off x="1201716" y="308534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cxnSp>
        <p:nvCxnSpPr>
          <p:cNvPr id="10" name="直接箭头连接符 9"/>
          <p:cNvCxnSpPr>
            <a:stCxn id="3" idx="3"/>
          </p:cNvCxnSpPr>
          <p:nvPr/>
        </p:nvCxnSpPr>
        <p:spPr>
          <a:xfrm flipV="1">
            <a:off x="2505178" y="345467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013178" y="309566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1</a:t>
            </a:r>
            <a:endParaRPr lang="zh-CN" altLang="en-US" sz="2000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316640" y="344435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24640" y="308534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3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128102" y="345467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636102" y="309566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5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521178" y="4304545"/>
            <a:ext cx="29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  <a:endParaRPr lang="zh-CN" altLang="en-US" sz="2000" dirty="0"/>
          </a:p>
        </p:txBody>
      </p:sp>
      <p:cxnSp>
        <p:nvCxnSpPr>
          <p:cNvPr id="19" name="直接箭头连接符 18"/>
          <p:cNvCxnSpPr>
            <a:stCxn id="17" idx="0"/>
            <a:endCxn id="11" idx="2"/>
          </p:cNvCxnSpPr>
          <p:nvPr/>
        </p:nvCxnSpPr>
        <p:spPr>
          <a:xfrm flipH="1" flipV="1">
            <a:off x="3664909" y="3852020"/>
            <a:ext cx="3025" cy="45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29615" y="4304545"/>
            <a:ext cx="29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  <a:endParaRPr lang="zh-CN" altLang="en-US" sz="2000" dirty="0"/>
          </a:p>
        </p:txBody>
      </p:sp>
      <p:cxnSp>
        <p:nvCxnSpPr>
          <p:cNvPr id="21" name="直接箭头连接符 20"/>
          <p:cNvCxnSpPr>
            <a:stCxn id="20" idx="0"/>
          </p:cNvCxnSpPr>
          <p:nvPr/>
        </p:nvCxnSpPr>
        <p:spPr>
          <a:xfrm flipH="1" flipV="1">
            <a:off x="5473346" y="3852020"/>
            <a:ext cx="3025" cy="45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143293" y="4294225"/>
            <a:ext cx="29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</a:t>
            </a:r>
            <a:endParaRPr lang="zh-CN" altLang="en-US" sz="2000" dirty="0"/>
          </a:p>
        </p:txBody>
      </p:sp>
      <p:cxnSp>
        <p:nvCxnSpPr>
          <p:cNvPr id="23" name="直接箭头连接符 22"/>
          <p:cNvCxnSpPr>
            <a:stCxn id="22" idx="0"/>
          </p:cNvCxnSpPr>
          <p:nvPr/>
        </p:nvCxnSpPr>
        <p:spPr>
          <a:xfrm flipH="1" flipV="1">
            <a:off x="7287024" y="3841700"/>
            <a:ext cx="3025" cy="45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706348" y="429438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</a:t>
            </a:r>
          </a:p>
        </p:txBody>
      </p:sp>
      <p:cxnSp>
        <p:nvCxnSpPr>
          <p:cNvPr id="6" name="直接箭头连接符 5"/>
          <p:cNvCxnSpPr>
            <a:stCxn id="5" idx="0"/>
          </p:cNvCxnSpPr>
          <p:nvPr/>
        </p:nvCxnSpPr>
        <p:spPr>
          <a:xfrm flipH="1" flipV="1">
            <a:off x="1850079" y="3841860"/>
            <a:ext cx="3025" cy="45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2484" y="1600041"/>
            <a:ext cx="7886700" cy="4351338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四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.5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这是一个</a:t>
            </a: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统计单链表中结点的值等于给定值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x</a:t>
            </a: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的结点数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的算法，指出其中的错误并改正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要求不增加新语句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算法中参数 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Ha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为不带附加头结点的单链表的表头指针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)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。</a:t>
            </a:r>
            <a:endParaRPr lang="en-US" altLang="zh-CN" sz="180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int count(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ListNode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* Ha, 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DataType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x){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int n=0;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while (Ha-&gt;link !=NULL){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Ha = Ha-&gt;link;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if (Ha-&gt;data == x) n++;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}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return n;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428" y="1589089"/>
            <a:ext cx="305435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跳过了第一个结点的检查</a:t>
            </a:r>
            <a:endParaRPr lang="en-US" altLang="zh-CN" b="1" dirty="0"/>
          </a:p>
        </p:txBody>
      </p:sp>
      <p:sp>
        <p:nvSpPr>
          <p:cNvPr id="2" name="矩形 1"/>
          <p:cNvSpPr/>
          <p:nvPr/>
        </p:nvSpPr>
        <p:spPr>
          <a:xfrm>
            <a:off x="5932805" y="3053715"/>
            <a:ext cx="29362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while (Ha != NULL)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{</a:t>
            </a: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 (Ha-&gt;data == x) n++;</a:t>
            </a: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indent="457200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Ha = Ha-&gt;link;</a:t>
            </a:r>
          </a:p>
          <a:p>
            <a:pPr marL="0" lvl="0" indent="0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}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125" y="2420620"/>
            <a:ext cx="4572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int count(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ListNode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* Ha,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DataType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x){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int n=0;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while (Ha-&gt;link !=NULL){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	Ha = Ha-&gt;link;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	if (Ha-&gt;data == x) n++;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}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	return n;</a:t>
            </a:r>
            <a:endParaRPr lang="en-US" altLang="zh-CN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}</a:t>
            </a:r>
          </a:p>
        </p:txBody>
      </p:sp>
      <p:sp>
        <p:nvSpPr>
          <p:cNvPr id="8" name="右箭头 7"/>
          <p:cNvSpPr/>
          <p:nvPr/>
        </p:nvSpPr>
        <p:spPr>
          <a:xfrm>
            <a:off x="4902200" y="3373120"/>
            <a:ext cx="548640" cy="304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9610" y="1599565"/>
            <a:ext cx="8252460" cy="4351655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五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.8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设长度为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n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的带附加头结点的单链表的表头指针为 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ha,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元素为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{a0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a1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a2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…,an-1},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设计一个算法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重新链接表中各元素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使得元素排列改变成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{a0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an-1 ,a1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an-2, a2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…}</a:t>
            </a:r>
          </a:p>
        </p:txBody>
      </p:sp>
      <p:sp>
        <p:nvSpPr>
          <p:cNvPr id="3" name="矩形 2"/>
          <p:cNvSpPr/>
          <p:nvPr/>
        </p:nvSpPr>
        <p:spPr>
          <a:xfrm>
            <a:off x="1201716" y="308534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Head</a:t>
            </a:r>
          </a:p>
        </p:txBody>
      </p:sp>
      <p:cxnSp>
        <p:nvCxnSpPr>
          <p:cNvPr id="10" name="直接箭头连接符 9"/>
          <p:cNvCxnSpPr>
            <a:stCxn id="3" idx="3"/>
          </p:cNvCxnSpPr>
          <p:nvPr/>
        </p:nvCxnSpPr>
        <p:spPr>
          <a:xfrm flipV="1">
            <a:off x="2505178" y="345467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013178" y="309566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a0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316640" y="344435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824640" y="308534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a2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915502" y="345467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423502" y="3095665"/>
            <a:ext cx="1303462" cy="756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an-1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06245" y="4294505"/>
            <a:ext cx="475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ha</a:t>
            </a:r>
          </a:p>
        </p:txBody>
      </p:sp>
      <p:cxnSp>
        <p:nvCxnSpPr>
          <p:cNvPr id="8" name="直接箭头连接符 7"/>
          <p:cNvCxnSpPr>
            <a:stCxn id="7" idx="0"/>
          </p:cNvCxnSpPr>
          <p:nvPr/>
        </p:nvCxnSpPr>
        <p:spPr>
          <a:xfrm flipH="1" flipV="1">
            <a:off x="1941519" y="3841860"/>
            <a:ext cx="3025" cy="45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059080" y="3463407"/>
            <a:ext cx="508000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595848" y="3218695"/>
            <a:ext cx="2935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428" y="1589089"/>
            <a:ext cx="65455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要重新链接带附加头结点的单链表，可以采用以下步骤：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找到链表的中点。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将链表从中点分为两部分。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反转后半部分。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依次将前半部分和反转后的后半部分的元素进行交替连接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67" y="1708821"/>
            <a:ext cx="7691066" cy="3153206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第一章课后作业</a:t>
            </a:r>
            <a:br>
              <a:rPr lang="en-GB" altLang="zh-CN" sz="4400" dirty="0"/>
            </a:b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136061" y="5737411"/>
            <a:ext cx="2374526" cy="7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DFKai-SB" panose="03000509000000000000" pitchFamily="65" charset="-120"/>
                <a:cs typeface="Times New Roman" panose="0202050305040509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196850" y="1346835"/>
            <a:ext cx="4734560" cy="550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&lt;iostream&gt;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using namespace std;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struct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 data;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link;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(int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val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: data(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val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), link(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{}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};</a:t>
            </a: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void </a:t>
            </a:r>
            <a:r>
              <a:rPr lang="en-US" altLang="zh-CN" sz="16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reverseList</a:t>
            </a: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6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*&amp; head)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prev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current = head;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next 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(current !=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next = current-&gt;link;  // </a:t>
            </a:r>
            <a:r>
              <a:rPr lang="zh-CN" altLang="en-US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暂存后继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current-&gt;link 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prev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  // </a:t>
            </a:r>
            <a:r>
              <a:rPr lang="zh-CN" altLang="en-US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当前节点指向前一个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prev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current; // prev </a:t>
            </a:r>
            <a:r>
              <a:rPr lang="zh-CN" altLang="en-US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前进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current = next;  } // current </a:t>
            </a:r>
            <a:r>
              <a:rPr lang="zh-CN" altLang="en-US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前进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head 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prev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pPr algn="just">
              <a:spcAft>
                <a:spcPts val="0"/>
              </a:spcAft>
            </a:pP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void </a:t>
            </a:r>
            <a:r>
              <a:rPr lang="en-US" altLang="zh-CN" sz="16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rearrangeList</a:t>
            </a: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6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*&amp; head)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if (head ==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|| head-&gt;link ==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return;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</p:txBody>
      </p:sp>
      <p:sp>
        <p:nvSpPr>
          <p:cNvPr id="3" name="矩形 2"/>
          <p:cNvSpPr/>
          <p:nvPr/>
        </p:nvSpPr>
        <p:spPr>
          <a:xfrm>
            <a:off x="4477658" y="222886"/>
            <a:ext cx="457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// Find the middle of the list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slow = head;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fast = head;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(fast-&gt;link !=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&amp;&amp; fast-&gt;link-&gt;link !=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slow = slow-&gt;link;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fast = fast-&gt;link-&gt;link;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1400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err="1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* </a:t>
            </a:r>
            <a:r>
              <a:rPr lang="en-US" altLang="zh-CN" sz="1400" kern="100" dirty="0" err="1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= slow-&gt;link; // Split the list into two halves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slow-&gt;link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/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14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reverseList</a:t>
            </a:r>
            <a:r>
              <a:rPr lang="en-US" altLang="zh-CN" sz="14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400" b="1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);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// Reverse the second half</a:t>
            </a:r>
            <a:endParaRPr lang="en-US" altLang="zh-CN" sz="1400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b="1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// Merge the two halves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firstHalf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head;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!=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nextFirst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firstHalf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nextSecond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firstHalf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-&gt;link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-&gt;link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nextFirst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firstHalf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nextFirst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secondHalf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nextSecond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void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printList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head) {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(head !=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head-&gt;data &lt;&lt; " ";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head = head-&gt;link;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</a:t>
            </a:r>
            <a:r>
              <a:rPr lang="en-US" altLang="zh-CN" sz="14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endl</a:t>
            </a: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5" name="矩形 4"/>
          <p:cNvSpPr/>
          <p:nvPr/>
        </p:nvSpPr>
        <p:spPr>
          <a:xfrm>
            <a:off x="538844" y="1458497"/>
            <a:ext cx="4637313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main()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// Example usage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ha = new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(-1); // Sentinel Node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current = ha;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for (int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0;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 6; ++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current-&gt;link = new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current = current-&gt;link;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"Original List: ";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printList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(ha-&gt;link);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rearrangeList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(ha-&gt;link);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"Rearranged List: ";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printList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(ha-&gt;link);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// Cleanup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(ha !=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600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temp = ha;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ha = ha-&gt;link;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delete temp;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return 0;</a:t>
            </a:r>
          </a:p>
          <a:p>
            <a:pPr algn="just">
              <a:spcAft>
                <a:spcPts val="0"/>
              </a:spcAft>
            </a:pPr>
            <a:r>
              <a:rPr lang="en-US" altLang="zh-CN" sz="1600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zh-CN" altLang="en-US" sz="1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67" y="1708821"/>
            <a:ext cx="7691066" cy="3153206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第三章课后作业</a:t>
            </a:r>
            <a:br>
              <a:rPr lang="en-GB" altLang="zh-CN" sz="4400" dirty="0"/>
            </a:b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136061" y="5737411"/>
            <a:ext cx="2374526" cy="7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DFKai-SB" panose="03000509000000000000" pitchFamily="65" charset="-120"/>
                <a:cs typeface="Times New Roman" panose="0202050305040509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116" y="1690689"/>
            <a:ext cx="44161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四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.8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求阶乘的递归算法：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long fact(long n) {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	if (n&lt;=0) return 1;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	else return (n*fact(n-1));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推导计算次数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2428" y="4159569"/>
            <a:ext cx="7764234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n=1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时，计算次数为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f(1)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计算一次）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n=2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时，计算次数为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f(2)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计算一次，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f(1)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计算一次）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n=3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时，计算次数为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f(3),f(2),f(1)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各计算一次）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以此类推，求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n!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时，计算次数为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205" y="1691005"/>
            <a:ext cx="7764780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五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.8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设计一个算法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利用循环队列编写求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阶斐波那契序列中第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n+1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项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的值。要求满足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: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&lt;max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fn+1&gt;max,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其中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max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为某个约定的常数。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注意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: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本题所用循环队列为容量仅为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k,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则在算法执行结束时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留在循环队列中的元素应是所求 阶斐波那契序列中的最后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项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fn-k+1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-k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···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,)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428" y="1589089"/>
            <a:ext cx="776423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考虑每次队列更新，需要把队列中所有元素求和，然后踢出队头，把和加入队尾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如果该和超过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max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，则不进行踢出和加入操作，保留队列，输出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即可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一个优化，不需每次都求和，只需把上一次的和减掉队头，加上其本身即可，因为上一次的和为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f(n+1)=f(n)-f(n-k)+f(n)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650" y="1519994"/>
            <a:ext cx="7764145" cy="51727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fib(int k, int max) {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int* q = new int[k]; //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使用普通指针，需要手动管理内存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head = 0; int tail = -1;  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此处的队头和队尾初始化对该问题进行了特化，具体问题具体分析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 (int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0;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 k - 1;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++) {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q[++tail] = 0;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q[++tail] = 1;  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初始化时，队列不会循环，故不需要考虑取模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1;  //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作为求和的临时变量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while (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&lt;= max) {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int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q[head];  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保留队头，因为循环队列的原因，会把队头覆盖掉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tail = (tail + 1) % k;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q[tail] =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-=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tmp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head = (head + 1) % k;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6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nxt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+= q[tail];  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更新循环队列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 result = q[tail];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delete[] q;  // 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手动释放内存</a:t>
            </a:r>
          </a:p>
          <a:p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return result;</a:t>
            </a:r>
          </a:p>
          <a:p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en-US" altLang="zh-CN" sz="1600" b="0" dirty="0"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205" y="1691005"/>
            <a:ext cx="776351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五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.2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设计一个算法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借助栈判断存储在</a:t>
            </a:r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单链表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中的数据是否中心对称。例如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单链表中数据序列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{12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27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12}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或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{13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38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38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13}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即为中心对称。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1360" y="3445510"/>
            <a:ext cx="7200265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用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快慢指针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找到链表的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“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中间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”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在让慢指针往前走的同时，把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slow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走过的元素压到栈里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比较右半部分和栈中的元素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7181" y="1458497"/>
            <a:ext cx="4812610" cy="526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&lt;stack&gt;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using namespace std;</a:t>
            </a:r>
          </a:p>
          <a:p>
            <a:endParaRPr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struct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 data;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link;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(int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val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: data(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val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), link(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{}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};</a:t>
            </a:r>
          </a:p>
          <a:p>
            <a:endParaRPr lang="en-US" altLang="zh-CN" sz="1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bool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isPalindrome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head)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if (head ==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return true;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stack&lt;int&gt; s;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slow = head;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ListNode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* fast = head;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// </a:t>
            </a:r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使用快慢指针找到链表中点，同时将前半部分压入栈</a:t>
            </a:r>
          </a:p>
          <a:p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while (fast-&gt;link != nullptr &amp;&amp; fast-&gt;link-&gt;link != nullptr)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s.push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(slow-&gt;data);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slow = slow-&gt;link;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fast = fast-&gt;link-&gt;link;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  <a:endParaRPr lang="en-US" altLang="zh-CN" sz="1400" b="0" dirty="0"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6603" y="1453954"/>
            <a:ext cx="361451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</a:p>
          <a:p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如果链表长度为奇数，跳过中间节点</a:t>
            </a:r>
          </a:p>
          <a:p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 (fast !=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slow = slow-&gt;link;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// </a:t>
            </a:r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比较栈中的元素和链表后半部分的元素</a:t>
            </a:r>
          </a:p>
          <a:p>
            <a:r>
              <a:rPr lang="zh-CN" altLang="en-US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while (slow !=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nullptr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if (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s.top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() != slow-&gt;data) {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  return false;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}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</a:t>
            </a:r>
            <a:r>
              <a:rPr lang="en-US" altLang="zh-CN" sz="1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s.pop</a:t>
            </a:r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();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slow = slow-&gt;link;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return true;</a:t>
            </a:r>
          </a:p>
          <a:p>
            <a:r>
              <a:rPr lang="en-US" altLang="zh-CN" sz="1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en-US" altLang="zh-CN" sz="1400" b="0" dirty="0"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5620" y="1528445"/>
            <a:ext cx="823531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五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.10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设计一个递归算法，显示输出从自然数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…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中任取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个数的所有组合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.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例如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m=5,n=3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时所有组合为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543,542,541,532,531,521,432,431,421,321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8650" y="1600200"/>
            <a:ext cx="7764145" cy="3305810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四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.13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有下列几种用二元组表示的数据结构，而出它们分别对应的图形表示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当出现多个关系时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对每个关系画出相应的结构图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并指出它们分别属于</a:t>
            </a: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何种结构。</a:t>
            </a:r>
            <a:endParaRPr lang="en-US" altLang="zh-CN" sz="180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(1)A =(K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、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R),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其中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K=(a1,a2,a3,a4},R=()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(2)B=(K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R),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其中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K={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a,b,c,d,e,f,g,h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},R ={&lt;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a,b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b,c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c,d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d,e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e,f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f,g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g,h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(3)C=(K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R),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其中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K={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a,b,c,d,e,f,g,h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},R ={&lt;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d,b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d,g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b,a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b,c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g,e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g,h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&gt;,&lt;</a:t>
            </a:r>
            <a:r>
              <a:rPr lang="en-US" altLang="zh-CN" sz="180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e,f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&gt;};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(4)D=(K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R),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其中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 =(1,2,3,4,5,6)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，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R ={(1,2),(2,3),(2,4),(3,4),(3,5),(3,6),(4,5),(4,6)}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428" y="1589089"/>
            <a:ext cx="7764234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使用递归完成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每次从还没选的数字中选一个填入组合，然后递归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选满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个数后输出并回溯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重复问题：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只能选比当前最后一个选择的数大的即可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75760" y="899795"/>
            <a:ext cx="4480560" cy="3251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3880" y="1771637"/>
            <a:ext cx="4004206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&lt;iostream&gt;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using namespace std;</a:t>
            </a:r>
          </a:p>
          <a:p>
            <a:endParaRPr lang="en-US" altLang="zh-CN" b="0" dirty="0">
              <a:solidFill>
                <a:schemeClr val="tx1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const int MaxSize = 10;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int m, k; 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输出当前数组中的一个组合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void print(int a[]) {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//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我们从下标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k-1 </a:t>
            </a:r>
            <a:r>
              <a:rPr lang="zh-CN" altLang="en-US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打印到</a:t>
            </a:r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0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for (int j = k - 1; j &gt;= 0; --j) {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cout &lt;&lt; a[j];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cout &lt;&lt; endl;</a:t>
            </a:r>
          </a:p>
          <a:p>
            <a:r>
              <a:rPr lang="en-US" altLang="zh-CN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75760" y="387985"/>
            <a:ext cx="4654550" cy="600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//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从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1..m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中任取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k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个数，存到数组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a[]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中（以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从右往左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的方式填写）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void comb(int a[], int m, int k) {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// i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从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m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递减到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k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，保证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“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剩下的数至少有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k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个可以选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”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for (int i = m; i &gt;= k; --i) {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a[k - 1] = i; 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if (k &gt; 1) { //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还需要从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1..i-1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中再选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k-1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个数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    comb(a, i - 1, k - 1);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} else {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    print(a);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    }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endParaRPr lang="en-US" altLang="zh-CN" sz="1600" b="0" dirty="0">
              <a:solidFill>
                <a:schemeClr val="tx1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int main() {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int a[MaxSize];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m = 5;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k = 3;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cout &lt;&lt; "1… " &lt;&lt; m &lt;&lt; "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中任取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" &lt;&lt; k &lt;&lt; " 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个数的组合结果如下：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" &lt;&lt; endl;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comb(a, m, k);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   return 0;</a:t>
            </a:r>
          </a:p>
          <a:p>
            <a:r>
              <a:rPr lang="en-US" altLang="zh-CN" sz="1600" b="0" dirty="0">
                <a:solidFill>
                  <a:schemeClr val="tx1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205" y="1691005"/>
            <a:ext cx="7605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补充题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1.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一个栈的入栈序列为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1,2,3,…,n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，其出栈序列是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p1,p2,p3,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…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,pn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。若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p2=3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，则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p3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可能取值的个数是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indent="-457200">
              <a:buAutoNum type="alphaUcPeriod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n-3</a:t>
            </a:r>
          </a:p>
          <a:p>
            <a:pPr marL="457200" indent="-457200">
              <a:buAutoNum type="alphaUcPeriod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n-2</a:t>
            </a:r>
          </a:p>
          <a:p>
            <a:pPr marL="457200" indent="-457200">
              <a:buAutoNum type="alphaUcPeriod"/>
            </a:pPr>
            <a:r>
              <a:rPr lang="en-US" altLang="zh-CN" b="1" dirty="0">
                <a:solidFill>
                  <a:schemeClr val="accent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n-1</a:t>
            </a:r>
          </a:p>
          <a:p>
            <a:pPr marL="457200" indent="-457200">
              <a:buAutoNum type="alphaUcPeriod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不确定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9605" y="1955165"/>
            <a:ext cx="81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k=1</a:t>
            </a:r>
          </a:p>
        </p:txBody>
      </p:sp>
      <p:sp>
        <p:nvSpPr>
          <p:cNvPr id="12" name="矩形 11"/>
          <p:cNvSpPr/>
          <p:nvPr/>
        </p:nvSpPr>
        <p:spPr>
          <a:xfrm>
            <a:off x="1562735" y="187198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1</a:t>
            </a:r>
          </a:p>
        </p:txBody>
      </p:sp>
      <p:sp>
        <p:nvSpPr>
          <p:cNvPr id="10" name="矩形 9"/>
          <p:cNvSpPr/>
          <p:nvPr/>
        </p:nvSpPr>
        <p:spPr>
          <a:xfrm>
            <a:off x="2798445" y="187198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2</a:t>
            </a:r>
          </a:p>
        </p:txBody>
      </p:sp>
      <p:sp>
        <p:nvSpPr>
          <p:cNvPr id="11" name="矩形 10"/>
          <p:cNvSpPr/>
          <p:nvPr/>
        </p:nvSpPr>
        <p:spPr>
          <a:xfrm>
            <a:off x="4034155" y="187198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2</a:t>
            </a:r>
          </a:p>
        </p:txBody>
      </p:sp>
      <p:sp>
        <p:nvSpPr>
          <p:cNvPr id="13" name="矩形 12"/>
          <p:cNvSpPr/>
          <p:nvPr/>
        </p:nvSpPr>
        <p:spPr>
          <a:xfrm>
            <a:off x="5269865" y="187198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3</a:t>
            </a:r>
          </a:p>
        </p:txBody>
      </p:sp>
      <p:sp>
        <p:nvSpPr>
          <p:cNvPr id="14" name="矩形 13"/>
          <p:cNvSpPr/>
          <p:nvPr/>
        </p:nvSpPr>
        <p:spPr>
          <a:xfrm>
            <a:off x="6505575" y="187198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3</a:t>
            </a:r>
          </a:p>
        </p:txBody>
      </p:sp>
      <p:sp>
        <p:nvSpPr>
          <p:cNvPr id="15" name="矩形 14"/>
          <p:cNvSpPr/>
          <p:nvPr/>
        </p:nvSpPr>
        <p:spPr>
          <a:xfrm>
            <a:off x="7741285" y="187198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159885" y="150368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=2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5" y="1503680"/>
                <a:ext cx="81851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631305" y="150368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=3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05" y="1503680"/>
                <a:ext cx="81851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927975" y="150368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=1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975" y="1503680"/>
                <a:ext cx="818515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49605" y="3057525"/>
            <a:ext cx="81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k=2</a:t>
            </a:r>
          </a:p>
        </p:txBody>
      </p:sp>
      <p:sp>
        <p:nvSpPr>
          <p:cNvPr id="21" name="矩形 20"/>
          <p:cNvSpPr/>
          <p:nvPr/>
        </p:nvSpPr>
        <p:spPr>
          <a:xfrm>
            <a:off x="1562735" y="297434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1</a:t>
            </a:r>
          </a:p>
        </p:txBody>
      </p:sp>
      <p:sp>
        <p:nvSpPr>
          <p:cNvPr id="22" name="矩形 21"/>
          <p:cNvSpPr/>
          <p:nvPr/>
        </p:nvSpPr>
        <p:spPr>
          <a:xfrm>
            <a:off x="4034155" y="298069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2</a:t>
            </a:r>
          </a:p>
        </p:txBody>
      </p:sp>
      <p:sp>
        <p:nvSpPr>
          <p:cNvPr id="23" name="矩形 22"/>
          <p:cNvSpPr/>
          <p:nvPr/>
        </p:nvSpPr>
        <p:spPr>
          <a:xfrm>
            <a:off x="2798445" y="297434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1</a:t>
            </a:r>
          </a:p>
        </p:txBody>
      </p:sp>
      <p:sp>
        <p:nvSpPr>
          <p:cNvPr id="24" name="矩形 23"/>
          <p:cNvSpPr/>
          <p:nvPr/>
        </p:nvSpPr>
        <p:spPr>
          <a:xfrm>
            <a:off x="5269865" y="297434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3</a:t>
            </a:r>
          </a:p>
        </p:txBody>
      </p:sp>
      <p:sp>
        <p:nvSpPr>
          <p:cNvPr id="25" name="矩形 24"/>
          <p:cNvSpPr/>
          <p:nvPr/>
        </p:nvSpPr>
        <p:spPr>
          <a:xfrm>
            <a:off x="6505575" y="297434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3</a:t>
            </a:r>
          </a:p>
        </p:txBody>
      </p:sp>
      <p:sp>
        <p:nvSpPr>
          <p:cNvPr id="26" name="矩形 25"/>
          <p:cNvSpPr/>
          <p:nvPr/>
        </p:nvSpPr>
        <p:spPr>
          <a:xfrm>
            <a:off x="7741285" y="297434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924175" y="260604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=1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2606040"/>
                <a:ext cx="81851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31305" y="260604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=3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05" y="2606040"/>
                <a:ext cx="81851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927975" y="260604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=2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975" y="2606040"/>
                <a:ext cx="818515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650875" y="4413885"/>
            <a:ext cx="81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k </a:t>
            </a:r>
            <a:r>
              <a:rPr lang="en-US" altLang="zh-CN" b="1" dirty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≥ 4</a:t>
            </a:r>
          </a:p>
        </p:txBody>
      </p:sp>
      <p:sp>
        <p:nvSpPr>
          <p:cNvPr id="32" name="矩形 31"/>
          <p:cNvSpPr/>
          <p:nvPr/>
        </p:nvSpPr>
        <p:spPr>
          <a:xfrm>
            <a:off x="1564005" y="433070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1</a:t>
            </a:r>
          </a:p>
        </p:txBody>
      </p:sp>
      <p:sp>
        <p:nvSpPr>
          <p:cNvPr id="33" name="矩形 32"/>
          <p:cNvSpPr/>
          <p:nvPr/>
        </p:nvSpPr>
        <p:spPr>
          <a:xfrm>
            <a:off x="2799715" y="433705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2</a:t>
            </a:r>
          </a:p>
        </p:txBody>
      </p:sp>
      <p:sp>
        <p:nvSpPr>
          <p:cNvPr id="34" name="矩形 33"/>
          <p:cNvSpPr/>
          <p:nvPr/>
        </p:nvSpPr>
        <p:spPr>
          <a:xfrm>
            <a:off x="4035425" y="433070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2</a:t>
            </a:r>
          </a:p>
        </p:txBody>
      </p:sp>
      <p:sp>
        <p:nvSpPr>
          <p:cNvPr id="35" name="矩形 34"/>
          <p:cNvSpPr/>
          <p:nvPr/>
        </p:nvSpPr>
        <p:spPr>
          <a:xfrm>
            <a:off x="5271135" y="433070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3</a:t>
            </a:r>
          </a:p>
        </p:txBody>
      </p:sp>
      <p:sp>
        <p:nvSpPr>
          <p:cNvPr id="36" name="矩形 35"/>
          <p:cNvSpPr/>
          <p:nvPr/>
        </p:nvSpPr>
        <p:spPr>
          <a:xfrm>
            <a:off x="6506845" y="4330700"/>
            <a:ext cx="1069975" cy="4514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161155" y="396240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=2</a:t>
                </a: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55" y="3962400"/>
                <a:ext cx="81851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6632575" y="3962400"/>
                <a:ext cx="8185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=3</a:t>
                </a: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75" y="3962400"/>
                <a:ext cx="81851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7727315" y="4330700"/>
            <a:ext cx="1069975" cy="451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push 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205" y="1691005"/>
            <a:ext cx="6792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补充题</a:t>
            </a:r>
            <a:r>
              <a:rPr lang="en-US" altLang="zh-CN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2.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写出以下表达式的后缀表达式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indent="-457200">
              <a:buAutoNum type="arabicParenBoth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a*(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b+c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)-d</a:t>
            </a:r>
          </a:p>
          <a:p>
            <a:pPr marL="457200" indent="-457200">
              <a:buAutoNum type="arabicParenBoth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a+a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*b)*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a+c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*b/a</a:t>
            </a:r>
          </a:p>
          <a:p>
            <a:pPr marL="457200" indent="-457200">
              <a:buAutoNum type="arabicParenBoth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a+((b*c-d)/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e+f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*g/h)+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/j</a:t>
            </a:r>
            <a:endParaRPr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428" y="1589089"/>
            <a:ext cx="7764234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手动确定运算顺序后，按表达式定义处理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a*(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b+c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)-d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abc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+*d-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a+a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*b)*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a+c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*b/a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aab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*+a*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cb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*a/+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a+((b*c-d)/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e+f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*g/h)+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/j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abc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*d-e/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fg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*h/++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ij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/+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67" y="1708821"/>
            <a:ext cx="7691066" cy="3153206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第四章课后作业</a:t>
            </a:r>
            <a:br>
              <a:rPr lang="en-GB" altLang="zh-CN" sz="4400" dirty="0"/>
            </a:b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136061" y="5737411"/>
            <a:ext cx="2374526" cy="7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53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第四章 四</a:t>
            </a:r>
            <a:r>
              <a:rPr lang="en-US" altLang="zh-CN" dirty="0"/>
              <a:t>.13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8EB9F1-0E9C-4087-F1E3-CE6E32E794AF}"/>
              </a:ext>
            </a:extLst>
          </p:cNvPr>
          <p:cNvSpPr txBox="1"/>
          <p:nvPr/>
        </p:nvSpPr>
        <p:spPr>
          <a:xfrm>
            <a:off x="660019" y="1690689"/>
            <a:ext cx="8098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.13 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设串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为“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aaab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”，串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为“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abcabaa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”，串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为“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abcaabbabcabaacb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分别计算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944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384958-EDD2-D9B4-CCD4-C252668481AE}"/>
              </a:ext>
            </a:extLst>
          </p:cNvPr>
          <p:cNvSpPr txBox="1"/>
          <p:nvPr/>
        </p:nvSpPr>
        <p:spPr>
          <a:xfrm>
            <a:off x="751116" y="1690689"/>
            <a:ext cx="7764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函数的求法：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的最长公共前缀与后缀的长度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6A704F-DC71-DAEC-B985-73C9FD91B2EA}"/>
              </a:ext>
            </a:extLst>
          </p:cNvPr>
          <p:cNvSpPr txBox="1"/>
          <p:nvPr/>
        </p:nvSpPr>
        <p:spPr>
          <a:xfrm>
            <a:off x="1297858" y="2644796"/>
            <a:ext cx="654828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int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nxt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[100];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void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get_nxt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(string s){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int j = 0, k = -1, n =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s.size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nxt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[0] = -1;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while(j &lt; n){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	if (k == -1 or s[j] == s[k])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		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nxt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[++j] = ++k;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	else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		k = </a:t>
            </a:r>
            <a:r>
              <a:rPr lang="en-US" altLang="zh-CN" sz="2000" b="0" dirty="0" err="1">
                <a:effectLst/>
                <a:latin typeface="Menlo" panose="020B0609030804020204" pitchFamily="49" charset="0"/>
              </a:rPr>
              <a:t>nxt</a:t>
            </a:r>
            <a:r>
              <a:rPr lang="en-US" altLang="zh-CN" sz="2000" b="0" dirty="0">
                <a:effectLst/>
                <a:latin typeface="Menlo" panose="020B0609030804020204" pitchFamily="49" charset="0"/>
              </a:rPr>
              <a:t>[k];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en-US" altLang="zh-CN" sz="2000" b="0" dirty="0"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065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191C34-2BA1-EA81-1516-421AD8FA2A51}"/>
              </a:ext>
            </a:extLst>
          </p:cNvPr>
          <p:cNvSpPr txBox="1"/>
          <p:nvPr/>
        </p:nvSpPr>
        <p:spPr>
          <a:xfrm>
            <a:off x="607730" y="1690689"/>
            <a:ext cx="80510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aaab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[-1,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2]</a:t>
            </a:r>
            <a:endParaRPr lang="zh-CN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abcabaa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[-1,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2,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1]</a:t>
            </a:r>
            <a:endParaRPr lang="zh-CN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 err="1">
                <a:ea typeface="宋体" panose="02010600030101010101" pitchFamily="2" charset="-122"/>
                <a:cs typeface="Times New Roman" panose="02020603050405020304" pitchFamily="18" charset="0"/>
              </a:rPr>
              <a:t>bcaabbabcabaacb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-1 0 0 0 1 1 2 0 1 2 3 4 2 1 1 0 </a:t>
            </a:r>
            <a:endParaRPr lang="zh-CN" altLang="zh-CN" sz="2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8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700100" y="1494666"/>
            <a:ext cx="4572000" cy="17532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(1) 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集合</a:t>
            </a: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(2) 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线性结构</a:t>
            </a: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(3) 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树结构</a:t>
            </a: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(4) 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图结构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82800" y="2025650"/>
            <a:ext cx="2977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b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g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→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h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8205" y="3902710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73480" y="3371850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68120" y="3902075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0690" y="4561840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05510" y="4561840"/>
            <a:ext cx="356235" cy="377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80490" y="4566285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97685" y="4579620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81760" y="5220335"/>
            <a:ext cx="3562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</a:t>
            </a:r>
          </a:p>
        </p:txBody>
      </p:sp>
      <p:cxnSp>
        <p:nvCxnSpPr>
          <p:cNvPr id="14" name="直接箭头连接符 13"/>
          <p:cNvCxnSpPr>
            <a:endCxn id="5" idx="0"/>
          </p:cNvCxnSpPr>
          <p:nvPr/>
        </p:nvCxnSpPr>
        <p:spPr>
          <a:xfrm flipH="1">
            <a:off x="1056640" y="3749040"/>
            <a:ext cx="238760" cy="153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8" idx="0"/>
          </p:cNvCxnSpPr>
          <p:nvPr/>
        </p:nvCxnSpPr>
        <p:spPr>
          <a:xfrm>
            <a:off x="1351915" y="3740150"/>
            <a:ext cx="294640" cy="1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9" idx="0"/>
          </p:cNvCxnSpPr>
          <p:nvPr/>
        </p:nvCxnSpPr>
        <p:spPr>
          <a:xfrm flipH="1">
            <a:off x="619125" y="4271010"/>
            <a:ext cx="437515" cy="290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2"/>
            <a:endCxn id="10" idx="0"/>
          </p:cNvCxnSpPr>
          <p:nvPr/>
        </p:nvCxnSpPr>
        <p:spPr>
          <a:xfrm>
            <a:off x="1056640" y="4271010"/>
            <a:ext cx="27305" cy="290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2"/>
            <a:endCxn id="11" idx="0"/>
          </p:cNvCxnSpPr>
          <p:nvPr/>
        </p:nvCxnSpPr>
        <p:spPr>
          <a:xfrm flipH="1">
            <a:off x="1558925" y="4270375"/>
            <a:ext cx="87630" cy="295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2"/>
            <a:endCxn id="12" idx="0"/>
          </p:cNvCxnSpPr>
          <p:nvPr/>
        </p:nvCxnSpPr>
        <p:spPr>
          <a:xfrm>
            <a:off x="1646555" y="4270375"/>
            <a:ext cx="329565" cy="309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13" idx="0"/>
          </p:cNvCxnSpPr>
          <p:nvPr/>
        </p:nvCxnSpPr>
        <p:spPr>
          <a:xfrm>
            <a:off x="1558925" y="4934585"/>
            <a:ext cx="1270" cy="28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2890520" y="3446145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</a:t>
            </a:r>
          </a:p>
        </p:txBody>
      </p:sp>
      <p:sp>
        <p:nvSpPr>
          <p:cNvPr id="31" name="椭圆 30"/>
          <p:cNvSpPr/>
          <p:nvPr/>
        </p:nvSpPr>
        <p:spPr>
          <a:xfrm>
            <a:off x="4023360" y="3446145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2</a:t>
            </a:r>
          </a:p>
        </p:txBody>
      </p:sp>
      <p:sp>
        <p:nvSpPr>
          <p:cNvPr id="32" name="椭圆 31"/>
          <p:cNvSpPr/>
          <p:nvPr/>
        </p:nvSpPr>
        <p:spPr>
          <a:xfrm>
            <a:off x="3537585" y="4213225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3</a:t>
            </a:r>
          </a:p>
        </p:txBody>
      </p:sp>
      <p:sp>
        <p:nvSpPr>
          <p:cNvPr id="33" name="椭圆 32"/>
          <p:cNvSpPr/>
          <p:nvPr/>
        </p:nvSpPr>
        <p:spPr>
          <a:xfrm>
            <a:off x="4509135" y="4213225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4</a:t>
            </a:r>
          </a:p>
        </p:txBody>
      </p:sp>
      <p:sp>
        <p:nvSpPr>
          <p:cNvPr id="34" name="椭圆 33"/>
          <p:cNvSpPr/>
          <p:nvPr/>
        </p:nvSpPr>
        <p:spPr>
          <a:xfrm>
            <a:off x="2873375" y="4926330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5</a:t>
            </a:r>
          </a:p>
        </p:txBody>
      </p:sp>
      <p:sp>
        <p:nvSpPr>
          <p:cNvPr id="35" name="椭圆 34"/>
          <p:cNvSpPr/>
          <p:nvPr/>
        </p:nvSpPr>
        <p:spPr>
          <a:xfrm>
            <a:off x="4026535" y="4939665"/>
            <a:ext cx="486000" cy="487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6</a:t>
            </a:r>
          </a:p>
        </p:txBody>
      </p:sp>
      <p:cxnSp>
        <p:nvCxnSpPr>
          <p:cNvPr id="36" name="直接连接符 35"/>
          <p:cNvCxnSpPr>
            <a:stCxn id="28" idx="6"/>
            <a:endCxn id="31" idx="2"/>
          </p:cNvCxnSpPr>
          <p:nvPr/>
        </p:nvCxnSpPr>
        <p:spPr>
          <a:xfrm>
            <a:off x="3376295" y="3689985"/>
            <a:ext cx="6470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2" idx="7"/>
            <a:endCxn id="31" idx="3"/>
          </p:cNvCxnSpPr>
          <p:nvPr/>
        </p:nvCxnSpPr>
        <p:spPr>
          <a:xfrm flipV="1">
            <a:off x="3952240" y="3862705"/>
            <a:ext cx="142240" cy="421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33" idx="1"/>
            <a:endCxn id="31" idx="5"/>
          </p:cNvCxnSpPr>
          <p:nvPr/>
        </p:nvCxnSpPr>
        <p:spPr>
          <a:xfrm flipH="1" flipV="1">
            <a:off x="4438015" y="3862705"/>
            <a:ext cx="142240" cy="421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2" idx="6"/>
            <a:endCxn id="33" idx="2"/>
          </p:cNvCxnSpPr>
          <p:nvPr/>
        </p:nvCxnSpPr>
        <p:spPr>
          <a:xfrm>
            <a:off x="4023360" y="4457065"/>
            <a:ext cx="485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2" idx="3"/>
            <a:endCxn id="34" idx="7"/>
          </p:cNvCxnSpPr>
          <p:nvPr/>
        </p:nvCxnSpPr>
        <p:spPr>
          <a:xfrm flipH="1">
            <a:off x="3288030" y="4629785"/>
            <a:ext cx="320675" cy="367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2" idx="5"/>
            <a:endCxn id="35" idx="1"/>
          </p:cNvCxnSpPr>
          <p:nvPr/>
        </p:nvCxnSpPr>
        <p:spPr>
          <a:xfrm>
            <a:off x="3952240" y="4629785"/>
            <a:ext cx="145415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7"/>
            <a:endCxn id="33" idx="3"/>
          </p:cNvCxnSpPr>
          <p:nvPr/>
        </p:nvCxnSpPr>
        <p:spPr>
          <a:xfrm flipV="1">
            <a:off x="4441190" y="4629785"/>
            <a:ext cx="139065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4" idx="6"/>
            <a:endCxn id="33" idx="3"/>
          </p:cNvCxnSpPr>
          <p:nvPr/>
        </p:nvCxnSpPr>
        <p:spPr>
          <a:xfrm flipV="1">
            <a:off x="3359150" y="4629785"/>
            <a:ext cx="1221105" cy="540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第四章</a:t>
            </a:r>
            <a:r>
              <a:rPr lang="en-US" altLang="zh-CN" dirty="0"/>
              <a:t> </a:t>
            </a:r>
            <a:r>
              <a:rPr lang="zh-CN" altLang="en-US" dirty="0"/>
              <a:t>四</a:t>
            </a:r>
            <a:r>
              <a:rPr lang="en-US" altLang="zh-CN" dirty="0"/>
              <a:t>.14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8EB9F1-0E9C-4087-F1E3-CE6E32E794AF}"/>
              </a:ext>
            </a:extLst>
          </p:cNvPr>
          <p:cNvSpPr txBox="1"/>
          <p:nvPr/>
        </p:nvSpPr>
        <p:spPr>
          <a:xfrm>
            <a:off x="643691" y="1579622"/>
            <a:ext cx="8098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.14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对目标串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T=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ababbaabaa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”，模式串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P=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”，按照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KMP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算法进行匹配，用图分析匹配过程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21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384958-EDD2-D9B4-CCD4-C252668481AE}"/>
              </a:ext>
            </a:extLst>
          </p:cNvPr>
          <p:cNvSpPr txBox="1"/>
          <p:nvPr/>
        </p:nvSpPr>
        <p:spPr>
          <a:xfrm>
            <a:off x="628650" y="1613118"/>
            <a:ext cx="77642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首先求出模式串的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nxt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[-1,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1]</a:t>
            </a:r>
          </a:p>
          <a:p>
            <a:pPr lvl="1" algn="just"/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35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384958-EDD2-D9B4-CCD4-C252668481AE}"/>
              </a:ext>
            </a:extLst>
          </p:cNvPr>
          <p:cNvSpPr txBox="1"/>
          <p:nvPr/>
        </p:nvSpPr>
        <p:spPr>
          <a:xfrm>
            <a:off x="751116" y="1690689"/>
            <a:ext cx="7764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接下来开始匹配过程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AFB8CF-4191-9EA8-C097-6F7468A0126C}"/>
              </a:ext>
            </a:extLst>
          </p:cNvPr>
          <p:cNvSpPr txBox="1"/>
          <p:nvPr/>
        </p:nvSpPr>
        <p:spPr>
          <a:xfrm>
            <a:off x="751116" y="2493032"/>
            <a:ext cx="77642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abbaabaa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失配，此时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跳转：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next[j]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lvl="1" algn="just"/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F2F585-2B0E-2CD8-0581-D48188360CAA}"/>
              </a:ext>
            </a:extLst>
          </p:cNvPr>
          <p:cNvSpPr txBox="1"/>
          <p:nvPr/>
        </p:nvSpPr>
        <p:spPr>
          <a:xfrm>
            <a:off x="5574891" y="1259802"/>
            <a:ext cx="33036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b="1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nxt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[-1,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1]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EAEB47-3337-EC70-9B85-E9D33E49E261}"/>
              </a:ext>
            </a:extLst>
          </p:cNvPr>
          <p:cNvSpPr txBox="1"/>
          <p:nvPr/>
        </p:nvSpPr>
        <p:spPr>
          <a:xfrm>
            <a:off x="760949" y="4051445"/>
            <a:ext cx="77642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abbaabaa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失配，此时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跳转：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next[j]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</a:t>
            </a:r>
          </a:p>
          <a:p>
            <a:pPr lvl="1" algn="just"/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94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A0E42A-D4EB-EAF1-FEA6-EC365357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E65F12-9500-50F6-7757-956948911A1A}"/>
              </a:ext>
            </a:extLst>
          </p:cNvPr>
          <p:cNvSpPr txBox="1"/>
          <p:nvPr/>
        </p:nvSpPr>
        <p:spPr>
          <a:xfrm>
            <a:off x="475814" y="413509"/>
            <a:ext cx="7764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aba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baabaa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失配，此时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跳转：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next[j]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661A1D-E95B-8529-6A48-BA549A4DA1C8}"/>
              </a:ext>
            </a:extLst>
          </p:cNvPr>
          <p:cNvSpPr txBox="1"/>
          <p:nvPr/>
        </p:nvSpPr>
        <p:spPr>
          <a:xfrm>
            <a:off x="6115665" y="296240"/>
            <a:ext cx="33036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US" altLang="zh-CN" sz="28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aab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altLang="zh-CN" sz="2800" b="1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nxt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[-1,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D366B4-DCDC-9014-E8B7-A3B1C4183DEC}"/>
              </a:ext>
            </a:extLst>
          </p:cNvPr>
          <p:cNvSpPr txBox="1"/>
          <p:nvPr/>
        </p:nvSpPr>
        <p:spPr>
          <a:xfrm>
            <a:off x="475814" y="2144275"/>
            <a:ext cx="7764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aba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baabaa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失配，此时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跳转：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next[j]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A4DAB-13F9-7B0D-6A46-345498350F79}"/>
              </a:ext>
            </a:extLst>
          </p:cNvPr>
          <p:cNvSpPr txBox="1"/>
          <p:nvPr/>
        </p:nvSpPr>
        <p:spPr>
          <a:xfrm>
            <a:off x="475814" y="3792293"/>
            <a:ext cx="7764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abab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aabaa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endParaRPr lang="en-US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失配，此时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跳转：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next[j]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-1,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E9BD4B-F7CE-2352-41F9-C25F41D7967F}"/>
              </a:ext>
            </a:extLst>
          </p:cNvPr>
          <p:cNvSpPr txBox="1"/>
          <p:nvPr/>
        </p:nvSpPr>
        <p:spPr>
          <a:xfrm>
            <a:off x="475814" y="5336481"/>
            <a:ext cx="7764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ababbaa</a:t>
            </a:r>
            <a:r>
              <a:rPr lang="en-US" altLang="zh-CN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</a:t>
            </a: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aa</a:t>
            </a:r>
            <a:r>
              <a:rPr lang="en-US" altLang="zh-CN" sz="2800" kern="1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n-US" altLang="zh-CN" sz="2800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成功，此时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8,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9160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第四章 五</a:t>
            </a:r>
            <a:r>
              <a:rPr lang="en-US" altLang="zh-CN" dirty="0"/>
              <a:t>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8EB9F1-0E9C-4087-F1E3-CE6E32E794AF}"/>
              </a:ext>
            </a:extLst>
          </p:cNvPr>
          <p:cNvSpPr txBox="1"/>
          <p:nvPr/>
        </p:nvSpPr>
        <p:spPr>
          <a:xfrm>
            <a:off x="660019" y="1810455"/>
            <a:ext cx="80982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.5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若矩阵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大小为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，中的某一元素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][j]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是第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行的最小值，同时又是第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列的最大值，则称此元素为该矩阵的一个鞍点，假设以二维数组存放矩阵，编写一个函数，确定鞍点在数组中的位置，并分析时间复杂度。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0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288CE3-EA07-C74C-0D2E-79EF16DC7AA5}"/>
              </a:ext>
            </a:extLst>
          </p:cNvPr>
          <p:cNvSpPr txBox="1"/>
          <p:nvPr/>
        </p:nvSpPr>
        <p:spPr>
          <a:xfrm>
            <a:off x="860612" y="1629015"/>
            <a:ext cx="7023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CN" altLang="en-US" sz="2400" dirty="0"/>
              <a:t>三次遍历：</a:t>
            </a:r>
            <a:endParaRPr kumimoji="1" lang="en-US" altLang="zh-CN" sz="2400" dirty="0"/>
          </a:p>
          <a:p>
            <a:pPr marL="971550" lvl="1" indent="-514350">
              <a:buAutoNum type="arabicPeriod"/>
            </a:pPr>
            <a:r>
              <a:rPr kumimoji="1" lang="zh-CN" altLang="en-US" sz="2400" dirty="0"/>
              <a:t>第一次求出每行的最小值</a:t>
            </a:r>
            <a:endParaRPr kumimoji="1" lang="en-US" altLang="zh-CN" sz="2400" dirty="0"/>
          </a:p>
          <a:p>
            <a:pPr marL="971550" lvl="1" indent="-514350">
              <a:buAutoNum type="arabicPeriod"/>
            </a:pPr>
            <a:r>
              <a:rPr kumimoji="1" lang="zh-CN" altLang="en-US" sz="2400" dirty="0"/>
              <a:t>第二次求出每列的最大值</a:t>
            </a:r>
            <a:endParaRPr kumimoji="1" lang="en-US" altLang="zh-CN" sz="2400" dirty="0"/>
          </a:p>
          <a:p>
            <a:pPr marL="971550" lvl="1" indent="-514350">
              <a:buAutoNum type="arabicPeriod"/>
            </a:pPr>
            <a:r>
              <a:rPr kumimoji="1" lang="zh-CN" altLang="en-US" sz="2400" dirty="0"/>
              <a:t>第三次比较每个元素和行最小、列最大并求出鞍点</a:t>
            </a:r>
            <a:endParaRPr kumimoji="1" lang="en-US" altLang="zh-CN" sz="2400" dirty="0"/>
          </a:p>
          <a:p>
            <a:pPr marL="514350" indent="-514350">
              <a:buAutoNum type="arabicPeriod"/>
            </a:pPr>
            <a:r>
              <a:rPr kumimoji="1" lang="zh-CN" altLang="en-US" sz="2400" dirty="0"/>
              <a:t>总复杂度</a:t>
            </a:r>
            <a:r>
              <a:rPr kumimoji="1" lang="en-US" altLang="zh-CN" sz="2400" dirty="0"/>
              <a:t>O(N</a:t>
            </a:r>
            <a:r>
              <a:rPr kumimoji="1" lang="zh-CN" altLang="en-US" sz="2400" dirty="0"/>
              <a:t>*</a:t>
            </a:r>
            <a:r>
              <a:rPr kumimoji="1" lang="en-US" altLang="zh-CN" sz="2400" dirty="0"/>
              <a:t>M)</a:t>
            </a:r>
          </a:p>
          <a:p>
            <a:pPr marL="514350" indent="-514350"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7644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1D157E-CB93-732B-2484-AD1C9E72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49" y="365126"/>
            <a:ext cx="5090388" cy="61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第四章 五</a:t>
            </a:r>
            <a:r>
              <a:rPr lang="en-US" altLang="zh-CN" dirty="0"/>
              <a:t>.10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8EB9F1-0E9C-4087-F1E3-CE6E32E794AF}"/>
              </a:ext>
            </a:extLst>
          </p:cNvPr>
          <p:cNvSpPr txBox="1"/>
          <p:nvPr/>
        </p:nvSpPr>
        <p:spPr>
          <a:xfrm>
            <a:off x="643690" y="1690689"/>
            <a:ext cx="809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.10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设计一个递归算法，将整数数字字符串转换为整数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0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48795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31424B-F52E-F34C-0181-E786BD5E5182}"/>
              </a:ext>
            </a:extLst>
          </p:cNvPr>
          <p:cNvSpPr txBox="1"/>
          <p:nvPr/>
        </p:nvSpPr>
        <p:spPr>
          <a:xfrm>
            <a:off x="489859" y="1650233"/>
            <a:ext cx="8278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dirty="0"/>
              <a:t>﻿从字符串最后开始。 每次等于已经转换出的数字乘十加上当前数字。</a:t>
            </a:r>
          </a:p>
        </p:txBody>
      </p:sp>
    </p:spTree>
    <p:extLst>
      <p:ext uri="{BB962C8B-B14F-4D97-AF65-F5344CB8AC3E}">
        <p14:creationId xmlns:p14="http://schemas.microsoft.com/office/powerpoint/2010/main" val="3114192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F8C4A-740D-58FD-DD50-B3AB5FCE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83" y="1917673"/>
            <a:ext cx="4669174" cy="17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0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19430" y="1691005"/>
            <a:ext cx="7567295" cy="4046855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五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.1 </a:t>
            </a:r>
            <a:r>
              <a:rPr lang="zh-CN" altLang="en-US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指出算法的功能并求出其时间复杂度</a:t>
            </a:r>
            <a:endParaRPr lang="en-US" altLang="zh-CN" sz="173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void 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matrimult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(int a[][], int b[][], int c[][], int M, int N, int L){</a:t>
            </a:r>
          </a:p>
          <a:p>
            <a:pPr marL="0" indent="0">
              <a:buNone/>
            </a:pP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//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数组 </a:t>
            </a: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a[M][N], b[N][L], c[M][L]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均为整型数组</a:t>
            </a:r>
            <a:endParaRPr lang="en-US" altLang="zh-CN" sz="1730" dirty="0">
              <a:solidFill>
                <a:schemeClr val="accent6"/>
              </a:solidFill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int 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, j, k;</a:t>
            </a: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for (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=0;i&lt;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M;i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++)     </a:t>
            </a: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//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遍历矩阵</a:t>
            </a: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C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的每一行</a:t>
            </a:r>
            <a:endParaRPr lang="en-US" altLang="zh-CN" sz="173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for (j=0;j&lt;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L;j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++){  </a:t>
            </a: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//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遍历矩阵</a:t>
            </a:r>
            <a:r>
              <a:rPr lang="en-US" altLang="zh-CN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C</a:t>
            </a:r>
            <a:r>
              <a:rPr lang="zh-CN" altLang="en-US" sz="1730" dirty="0">
                <a:solidFill>
                  <a:schemeClr val="accent6"/>
                </a:solidFill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的每一列</a:t>
            </a:r>
            <a:endParaRPr lang="en-US" altLang="zh-CN" sz="1730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	c[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][j]=0;</a:t>
            </a: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	for(k=0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  <a:sym typeface="+mn-ea"/>
              </a:rPr>
              <a:t>;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k&lt;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N;k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++)</a:t>
            </a: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			c[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][j]+=a[</a:t>
            </a:r>
            <a:r>
              <a:rPr lang="en-US" altLang="zh-CN" sz="1730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i</a:t>
            </a: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][k] *b[k][j];</a:t>
            </a: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	}</a:t>
            </a:r>
          </a:p>
          <a:p>
            <a:pPr marL="0" indent="0">
              <a:buNone/>
            </a:pPr>
            <a:r>
              <a:rPr lang="en-US" altLang="zh-CN" sz="173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519359" y="5737544"/>
            <a:ext cx="659427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计算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</a:t>
            </a:r>
            <a:r>
              <a:rPr lang="zh-CN" altLang="en-US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矩阵乘法 复杂度为 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O(MNL)</a:t>
            </a:r>
            <a:endParaRPr lang="zh-CN" altLang="en-US" b="1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第四章 五</a:t>
            </a:r>
            <a:r>
              <a:rPr lang="en-US" altLang="zh-CN" dirty="0"/>
              <a:t>.12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8EB9F1-0E9C-4087-F1E3-CE6E32E794AF}"/>
              </a:ext>
            </a:extLst>
          </p:cNvPr>
          <p:cNvSpPr txBox="1"/>
          <p:nvPr/>
        </p:nvSpPr>
        <p:spPr>
          <a:xfrm>
            <a:off x="660019" y="1810455"/>
            <a:ext cx="8098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.12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一个字符串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str1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中所有字符随意互换位置得到的新词称为原词的重组词，例如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str1=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123”,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str2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“321”,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则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str1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str2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互相为重组词，设计一个算法判断二者是否为重组词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62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9E56FA-74C4-3291-5A7A-49646BADD4D1}"/>
              </a:ext>
            </a:extLst>
          </p:cNvPr>
          <p:cNvSpPr txBox="1"/>
          <p:nvPr/>
        </p:nvSpPr>
        <p:spPr>
          <a:xfrm>
            <a:off x="553884" y="1690689"/>
            <a:ext cx="7430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使用数组或者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存储每个字符出现的次数，进行比较即可。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19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AB0405-AAAA-F909-8AFF-25E431A6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7" y="390597"/>
            <a:ext cx="4270183" cy="61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77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67" y="1708821"/>
            <a:ext cx="7691066" cy="3153206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第五章课后作业</a:t>
            </a:r>
            <a:br>
              <a:rPr lang="en-GB" altLang="zh-CN" sz="4400" dirty="0"/>
            </a:b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136061" y="5737411"/>
            <a:ext cx="2374526" cy="7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813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</a:t>
            </a:r>
            <a:r>
              <a:rPr lang="zh-CN" altLang="en-US" dirty="0"/>
              <a:t> 第五章 </a:t>
            </a:r>
            <a:r>
              <a:rPr lang="zh-CN" altLang="en-US" sz="4400" dirty="0"/>
              <a:t>四</a:t>
            </a:r>
            <a:r>
              <a:rPr lang="en-US" altLang="zh-CN" sz="4400" dirty="0"/>
              <a:t>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528909" y="1690689"/>
            <a:ext cx="75951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defTabSz="912813" eaLnBrk="1" hangingPunct="1"/>
            <a:endParaRPr lang="en-US" altLang="zh-CN" sz="2400" dirty="0"/>
          </a:p>
          <a:p>
            <a:pPr marL="342900" lvl="1" indent="-342900" algn="just" defTabSz="912813">
              <a:buFont typeface="Wingdings" panose="05000000000000000000" pitchFamily="2" charset="2"/>
              <a:buChar char="Ø"/>
            </a:pPr>
            <a:r>
              <a:rPr lang="zh-CN" altLang="en-US" sz="2400" dirty="0"/>
              <a:t>四</a:t>
            </a:r>
            <a:r>
              <a:rPr lang="en-US" altLang="zh-CN" sz="2400" dirty="0"/>
              <a:t>.6 </a:t>
            </a:r>
            <a:r>
              <a:rPr lang="zh-CN" altLang="en-US" sz="2400" dirty="0"/>
              <a:t>已知一棵二叉树先序遍历的结果</a:t>
            </a:r>
            <a:r>
              <a:rPr lang="en-US" altLang="zh-CN" sz="2400" dirty="0"/>
              <a:t>{a. b, c, d, e, f, g, h,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j}</a:t>
            </a:r>
            <a:r>
              <a:rPr lang="zh-CN" altLang="en-US" sz="2400" dirty="0"/>
              <a:t>，中序遍历的结果</a:t>
            </a:r>
            <a:r>
              <a:rPr lang="en-US" altLang="zh-CN" sz="2400" dirty="0"/>
              <a:t>{c, b, a, e, f, d,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h, j, g}</a:t>
            </a:r>
            <a:r>
              <a:rPr lang="zh-CN" altLang="en-US" sz="2400" dirty="0"/>
              <a:t>，求该二叉树的后序遍历序列。</a:t>
            </a:r>
            <a:endParaRPr lang="en-US" altLang="zh-CN" sz="2400" dirty="0"/>
          </a:p>
          <a:p>
            <a:pPr marL="342900" lvl="1" indent="-342900" algn="just" defTabSz="912813" eaLnBrk="1" hangingPunct="1">
              <a:buFont typeface="Wingdings" panose="05000000000000000000" pitchFamily="2" charset="2"/>
              <a:buChar char="Ø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5958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584653"/>
            <a:ext cx="822074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先序遍历的顺序是：根节点 </a:t>
            </a:r>
            <a:r>
              <a:rPr lang="en-US" altLang="zh-CN" sz="2400" dirty="0">
                <a:solidFill>
                  <a:srgbClr val="0F0F0F"/>
                </a:solidFill>
                <a:latin typeface="Söhne"/>
              </a:rPr>
              <a:t>-&gt; </a:t>
            </a: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左子树 </a:t>
            </a:r>
            <a:r>
              <a:rPr lang="en-US" altLang="zh-CN" sz="2400" dirty="0">
                <a:solidFill>
                  <a:srgbClr val="0F0F0F"/>
                </a:solidFill>
                <a:latin typeface="Söhne"/>
              </a:rPr>
              <a:t>-&gt; </a:t>
            </a: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右子树</a:t>
            </a:r>
            <a:endParaRPr lang="en-US" altLang="zh-CN" sz="24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中序遍历的顺序是：左子树 </a:t>
            </a:r>
            <a:r>
              <a:rPr lang="en-US" altLang="zh-CN" sz="2400" dirty="0">
                <a:solidFill>
                  <a:srgbClr val="0F0F0F"/>
                </a:solidFill>
                <a:latin typeface="Söhne"/>
              </a:rPr>
              <a:t>-&gt; </a:t>
            </a: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根节点 </a:t>
            </a:r>
            <a:r>
              <a:rPr lang="en-US" altLang="zh-CN" sz="2400" dirty="0">
                <a:solidFill>
                  <a:srgbClr val="0F0F0F"/>
                </a:solidFill>
                <a:latin typeface="Söhne"/>
              </a:rPr>
              <a:t>-&gt; </a:t>
            </a: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右子树</a:t>
            </a:r>
            <a:endParaRPr lang="en-US" altLang="zh-CN" sz="24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F0F0F"/>
                </a:solidFill>
                <a:latin typeface="Söhne"/>
              </a:rPr>
              <a:t>通过先序遍历找根结点，然后根据中序遍历确定该根结点的左右子树</a:t>
            </a:r>
            <a:endParaRPr lang="en-US" altLang="zh-CN" sz="2400" dirty="0">
              <a:solidFill>
                <a:srgbClr val="0F0F0F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52162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  <a:endParaRPr lang="zh-CN" altLang="en-US" dirty="0">
              <a:latin typeface="+mj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5133BCC-6A6A-BFAA-AD53-3B1EAB059E96}"/>
              </a:ext>
            </a:extLst>
          </p:cNvPr>
          <p:cNvGrpSpPr/>
          <p:nvPr/>
        </p:nvGrpSpPr>
        <p:grpSpPr>
          <a:xfrm>
            <a:off x="628650" y="1588440"/>
            <a:ext cx="4610294" cy="4904434"/>
            <a:chOff x="1983768" y="1451917"/>
            <a:chExt cx="4610294" cy="490443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B2701B5-5E26-D2C9-E53E-FD3F51F5930A}"/>
                </a:ext>
              </a:extLst>
            </p:cNvPr>
            <p:cNvSpPr/>
            <p:nvPr/>
          </p:nvSpPr>
          <p:spPr>
            <a:xfrm>
              <a:off x="2885186" y="1451917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a</a:t>
              </a:r>
              <a:endParaRPr lang="zh-CN" altLang="en-US" sz="24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CE6D0A8-8906-3556-2343-EA11F7E95BE5}"/>
                </a:ext>
              </a:extLst>
            </p:cNvPr>
            <p:cNvSpPr/>
            <p:nvPr/>
          </p:nvSpPr>
          <p:spPr>
            <a:xfrm>
              <a:off x="2434477" y="2517753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b</a:t>
              </a:r>
              <a:endParaRPr lang="zh-CN" altLang="en-US" sz="24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913CAE2-E932-B9E5-4582-EEE2E7AC08F7}"/>
                </a:ext>
              </a:extLst>
            </p:cNvPr>
            <p:cNvSpPr/>
            <p:nvPr/>
          </p:nvSpPr>
          <p:spPr>
            <a:xfrm>
              <a:off x="4688022" y="2483548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d</a:t>
              </a:r>
              <a:endParaRPr lang="zh-CN" altLang="en-US" sz="24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B742385-61C7-C227-AEC4-F55FDB4C246E}"/>
                </a:ext>
              </a:extLst>
            </p:cNvPr>
            <p:cNvSpPr/>
            <p:nvPr/>
          </p:nvSpPr>
          <p:spPr>
            <a:xfrm>
              <a:off x="1983768" y="3591379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</a:t>
              </a:r>
              <a:endParaRPr lang="zh-CN" altLang="en-US" sz="2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CA3F426-2A21-3FF3-E362-F44EC4D3EEF1}"/>
                </a:ext>
              </a:extLst>
            </p:cNvPr>
            <p:cNvCxnSpPr>
              <a:stCxn id="3" idx="4"/>
              <a:endCxn id="5" idx="0"/>
            </p:cNvCxnSpPr>
            <p:nvPr/>
          </p:nvCxnSpPr>
          <p:spPr>
            <a:xfrm flipH="1">
              <a:off x="2711435" y="2005833"/>
              <a:ext cx="450709" cy="51192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E943831-3574-3BDD-C815-254A7123D40A}"/>
                </a:ext>
              </a:extLst>
            </p:cNvPr>
            <p:cNvCxnSpPr>
              <a:cxnSpLocks/>
              <a:stCxn id="3" idx="4"/>
              <a:endCxn id="6" idx="0"/>
            </p:cNvCxnSpPr>
            <p:nvPr/>
          </p:nvCxnSpPr>
          <p:spPr>
            <a:xfrm>
              <a:off x="3162144" y="2005833"/>
              <a:ext cx="1802836" cy="47771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447C2A0-9739-08B7-FBA1-4F4F07F91A76}"/>
                </a:ext>
              </a:extLst>
            </p:cNvPr>
            <p:cNvCxnSpPr>
              <a:cxnSpLocks/>
              <a:stCxn id="5" idx="4"/>
              <a:endCxn id="8" idx="0"/>
            </p:cNvCxnSpPr>
            <p:nvPr/>
          </p:nvCxnSpPr>
          <p:spPr>
            <a:xfrm flipH="1">
              <a:off x="2260726" y="3071669"/>
              <a:ext cx="450709" cy="51971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B2B5BD6-230D-61B8-F5A7-91C114541FBD}"/>
                </a:ext>
              </a:extLst>
            </p:cNvPr>
            <p:cNvSpPr/>
            <p:nvPr/>
          </p:nvSpPr>
          <p:spPr>
            <a:xfrm>
              <a:off x="3335895" y="3605411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D</a:t>
              </a:r>
              <a:endParaRPr lang="zh-CN" altLang="en-US" sz="24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FD541DF-D9FE-2509-F786-C09476FE603A}"/>
                </a:ext>
              </a:extLst>
            </p:cNvPr>
            <p:cNvSpPr/>
            <p:nvPr/>
          </p:nvSpPr>
          <p:spPr>
            <a:xfrm>
              <a:off x="5589440" y="3591379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G</a:t>
              </a:r>
              <a:endParaRPr lang="zh-CN" altLang="en-US" sz="2400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1E4940C-7273-D44A-ECA0-0E17F4A33BD4}"/>
                </a:ext>
              </a:extLst>
            </p:cNvPr>
            <p:cNvSpPr/>
            <p:nvPr/>
          </p:nvSpPr>
          <p:spPr>
            <a:xfrm>
              <a:off x="5138731" y="4778279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H</a:t>
              </a:r>
              <a:endParaRPr lang="zh-CN" altLang="en-US" sz="24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DA0CD80-10D2-2535-CC78-2109A1AD1793}"/>
                </a:ext>
              </a:extLst>
            </p:cNvPr>
            <p:cNvSpPr/>
            <p:nvPr/>
          </p:nvSpPr>
          <p:spPr>
            <a:xfrm>
              <a:off x="4237313" y="5802435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J</a:t>
              </a:r>
              <a:endParaRPr lang="zh-CN" altLang="en-US" sz="24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03E9DB-49E9-24DE-6D4F-6AAC2EA488CC}"/>
                </a:ext>
              </a:extLst>
            </p:cNvPr>
            <p:cNvSpPr/>
            <p:nvPr/>
          </p:nvSpPr>
          <p:spPr>
            <a:xfrm>
              <a:off x="6040147" y="5769027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I</a:t>
              </a:r>
              <a:endParaRPr lang="zh-CN" altLang="en-US" sz="2400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7549BE2-A772-2E57-2C93-32BC781BB09F}"/>
                </a:ext>
              </a:extLst>
            </p:cNvPr>
            <p:cNvCxnSpPr>
              <a:cxnSpLocks/>
              <a:stCxn id="6" idx="4"/>
              <a:endCxn id="14" idx="0"/>
            </p:cNvCxnSpPr>
            <p:nvPr/>
          </p:nvCxnSpPr>
          <p:spPr>
            <a:xfrm>
              <a:off x="4964980" y="3037464"/>
              <a:ext cx="901418" cy="55391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D895868-9B23-3082-D412-EB1453DA0EA0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 flipH="1">
              <a:off x="4514271" y="5332195"/>
              <a:ext cx="901418" cy="47024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1BC5289-E71E-9C5F-7FF2-2B071119907B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5415689" y="4145295"/>
              <a:ext cx="450709" cy="632984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1122B2E-3682-7727-ED7D-C0AF66C065B1}"/>
                </a:ext>
              </a:extLst>
            </p:cNvPr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5415689" y="5332195"/>
              <a:ext cx="901416" cy="436832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01CE7ACE-C8DB-0C7C-5F6F-35A16EF0FC2C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 flipH="1">
              <a:off x="3612853" y="3037464"/>
              <a:ext cx="1352127" cy="567947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49DC2BA-184C-DB47-A3BC-3F3545BAF27D}"/>
                </a:ext>
              </a:extLst>
            </p:cNvPr>
            <p:cNvSpPr/>
            <p:nvPr/>
          </p:nvSpPr>
          <p:spPr>
            <a:xfrm>
              <a:off x="3786604" y="4790557"/>
              <a:ext cx="553915" cy="5539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I</a:t>
              </a:r>
              <a:endParaRPr lang="zh-CN" altLang="en-US" sz="2400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C4691B8-9B7F-1BEF-D666-1613112F7E4E}"/>
                </a:ext>
              </a:extLst>
            </p:cNvPr>
            <p:cNvCxnSpPr>
              <a:cxnSpLocks/>
              <a:stCxn id="13" idx="4"/>
              <a:endCxn id="21" idx="0"/>
            </p:cNvCxnSpPr>
            <p:nvPr/>
          </p:nvCxnSpPr>
          <p:spPr>
            <a:xfrm>
              <a:off x="3612853" y="4159327"/>
              <a:ext cx="450709" cy="63123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10A809F-D01B-D509-BC96-0F9C3C248FAC}"/>
              </a:ext>
            </a:extLst>
          </p:cNvPr>
          <p:cNvSpPr txBox="1"/>
          <p:nvPr/>
        </p:nvSpPr>
        <p:spPr>
          <a:xfrm>
            <a:off x="5415397" y="3013501"/>
            <a:ext cx="3108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后序遍历序列：</a:t>
            </a:r>
            <a:endParaRPr lang="en-US" altLang="zh-CN" sz="2400" dirty="0"/>
          </a:p>
          <a:p>
            <a:r>
              <a:rPr lang="en-US" altLang="zh-CN" sz="2400" dirty="0"/>
              <a:t>{c, b, f, e,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j, h, g, d, a}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4885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</a:t>
            </a:r>
            <a:r>
              <a:rPr lang="zh-CN" altLang="en-US" dirty="0"/>
              <a:t> 第五章 四</a:t>
            </a:r>
            <a:r>
              <a:rPr lang="en-US" altLang="zh-CN" dirty="0"/>
              <a:t>.14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690689"/>
            <a:ext cx="789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 defTabSz="912813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四</a:t>
            </a:r>
            <a:r>
              <a:rPr lang="en-US" altLang="zh-CN" sz="2400" dirty="0"/>
              <a:t>.14 </a:t>
            </a:r>
            <a:r>
              <a:rPr lang="zh-CN" altLang="en-US" sz="2400" dirty="0"/>
              <a:t>有</a:t>
            </a:r>
            <a:r>
              <a:rPr lang="en-US" altLang="zh-CN" sz="2400" dirty="0"/>
              <a:t>7</a:t>
            </a:r>
            <a:r>
              <a:rPr lang="zh-CN" altLang="en-US" sz="2400" dirty="0"/>
              <a:t>个带权结点，权值分别为</a:t>
            </a:r>
            <a:r>
              <a:rPr lang="en-US" altLang="zh-CN" sz="2400" dirty="0"/>
              <a:t>{3, 7, 8, 2, 6, 10, 14}</a:t>
            </a:r>
            <a:r>
              <a:rPr lang="zh-CN" altLang="en-US" sz="2400" dirty="0"/>
              <a:t>，以它们为叶节点生成一颗</a:t>
            </a:r>
            <a:r>
              <a:rPr lang="en-US" altLang="zh-CN" sz="2400" dirty="0"/>
              <a:t>Huffman</a:t>
            </a:r>
            <a:r>
              <a:rPr lang="zh-CN" altLang="en-US" sz="2400" dirty="0"/>
              <a:t>树，计算该树的带权路径长度、高度以及度为</a:t>
            </a:r>
            <a:r>
              <a:rPr lang="en-US" altLang="zh-CN" sz="2400" dirty="0"/>
              <a:t>2</a:t>
            </a:r>
            <a:r>
              <a:rPr lang="zh-CN" altLang="en-US" sz="2400" dirty="0"/>
              <a:t>的结点个数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57912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9C801D-B647-F913-4B35-FC80435A8340}"/>
              </a:ext>
            </a:extLst>
          </p:cNvPr>
          <p:cNvGrpSpPr/>
          <p:nvPr/>
        </p:nvGrpSpPr>
        <p:grpSpPr>
          <a:xfrm>
            <a:off x="289829" y="1572483"/>
            <a:ext cx="5134736" cy="4783868"/>
            <a:chOff x="289829" y="1690689"/>
            <a:chExt cx="5134736" cy="47838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7E9D22F-EDD1-FB75-C93A-7C928BF874D2}"/>
                </a:ext>
              </a:extLst>
            </p:cNvPr>
            <p:cNvSpPr/>
            <p:nvPr/>
          </p:nvSpPr>
          <p:spPr>
            <a:xfrm>
              <a:off x="2497199" y="1690689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50</a:t>
              </a:r>
              <a:endParaRPr lang="zh-CN" altLang="en-US" sz="2400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FD3881-F60C-B8E3-F3DF-3C97565F5022}"/>
                </a:ext>
              </a:extLst>
            </p:cNvPr>
            <p:cNvSpPr/>
            <p:nvPr/>
          </p:nvSpPr>
          <p:spPr>
            <a:xfrm>
              <a:off x="1761409" y="2739422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21</a:t>
              </a:r>
              <a:endParaRPr lang="zh-CN" altLang="en-US" sz="2400" b="1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FD3DFFC-8377-F4C9-CAE4-3F4876CEB1A8}"/>
                </a:ext>
              </a:extLst>
            </p:cNvPr>
            <p:cNvSpPr/>
            <p:nvPr/>
          </p:nvSpPr>
          <p:spPr>
            <a:xfrm>
              <a:off x="3968779" y="2739422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29</a:t>
              </a:r>
              <a:endParaRPr lang="zh-CN" altLang="en-US" sz="2400" b="1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84DFDDF-8483-5422-F21A-D56A9C766912}"/>
                </a:ext>
              </a:extLst>
            </p:cNvPr>
            <p:cNvSpPr/>
            <p:nvPr/>
          </p:nvSpPr>
          <p:spPr>
            <a:xfrm>
              <a:off x="1025619" y="3857302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11</a:t>
              </a:r>
              <a:endParaRPr lang="zh-CN" altLang="en-US" sz="2400" b="1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895CFAA-9977-3E9A-3417-A14A9B5E415D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2121409" y="2410689"/>
              <a:ext cx="735790" cy="32873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99C937E-6C4C-1701-ED0E-B2DB081D030C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2857199" y="2410689"/>
              <a:ext cx="1471580" cy="32873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D206553-4320-58EC-96DB-1D68F24D3014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1385619" y="3459422"/>
              <a:ext cx="735790" cy="39788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E0FCBAB-1B33-A4AB-9B80-174A11B59D9F}"/>
                </a:ext>
              </a:extLst>
            </p:cNvPr>
            <p:cNvSpPr/>
            <p:nvPr/>
          </p:nvSpPr>
          <p:spPr>
            <a:xfrm>
              <a:off x="3600884" y="3857302"/>
              <a:ext cx="720000" cy="72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15</a:t>
              </a:r>
              <a:endParaRPr lang="zh-CN" altLang="en-US" sz="2400" b="1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42B2A7C-173D-1C60-8033-AC8C00E8B4AD}"/>
                </a:ext>
              </a:extLst>
            </p:cNvPr>
            <p:cNvSpPr/>
            <p:nvPr/>
          </p:nvSpPr>
          <p:spPr>
            <a:xfrm>
              <a:off x="4704565" y="3857302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14</a:t>
              </a:r>
              <a:endParaRPr lang="zh-CN" altLang="en-US" sz="2400" b="1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5C42F77-3B11-6F45-ED28-6A1277E8B13D}"/>
                </a:ext>
              </a:extLst>
            </p:cNvPr>
            <p:cNvSpPr/>
            <p:nvPr/>
          </p:nvSpPr>
          <p:spPr>
            <a:xfrm>
              <a:off x="289829" y="5754557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D1852C0-8FD3-14AE-43E0-052983551052}"/>
                </a:ext>
              </a:extLst>
            </p:cNvPr>
            <p:cNvSpPr/>
            <p:nvPr/>
          </p:nvSpPr>
          <p:spPr>
            <a:xfrm>
              <a:off x="657724" y="4716812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</a:t>
              </a:r>
              <a:endParaRPr lang="zh-CN" altLang="en-US" sz="2400" b="1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DC60A2-838D-8E14-4D71-A724A952C8EC}"/>
                </a:ext>
              </a:extLst>
            </p:cNvPr>
            <p:cNvSpPr/>
            <p:nvPr/>
          </p:nvSpPr>
          <p:spPr>
            <a:xfrm>
              <a:off x="2129304" y="4716812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6</a:t>
              </a:r>
              <a:endParaRPr lang="zh-CN" altLang="en-US" sz="2400" b="1" dirty="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85AEEFC-4A9A-751F-F322-FBFB11447AB5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4328779" y="3459422"/>
              <a:ext cx="735786" cy="39788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99E4EA3-A67C-D4A1-B0E4-A0AA6BA0F5C5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 flipH="1">
              <a:off x="1017724" y="4577302"/>
              <a:ext cx="367895" cy="13951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05E147F-2A14-DFFD-7D73-CFEDD1FB67FF}"/>
                </a:ext>
              </a:extLst>
            </p:cNvPr>
            <p:cNvCxnSpPr>
              <a:cxnSpLocks/>
              <a:stCxn id="17" idx="4"/>
              <a:endCxn id="16" idx="0"/>
            </p:cNvCxnSpPr>
            <p:nvPr/>
          </p:nvCxnSpPr>
          <p:spPr>
            <a:xfrm flipH="1">
              <a:off x="649829" y="5436812"/>
              <a:ext cx="367895" cy="31774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4B50911-AFF6-338E-6B84-378D93EB6239}"/>
                </a:ext>
              </a:extLst>
            </p:cNvPr>
            <p:cNvCxnSpPr>
              <a:cxnSpLocks/>
              <a:stCxn id="18" idx="0"/>
              <a:endCxn id="10" idx="4"/>
            </p:cNvCxnSpPr>
            <p:nvPr/>
          </p:nvCxnSpPr>
          <p:spPr>
            <a:xfrm flipH="1" flipV="1">
              <a:off x="1385619" y="4577302"/>
              <a:ext cx="1103685" cy="13951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1B9D0C0-58F2-25F6-21A3-150EBC278A14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 flipH="1">
              <a:off x="3960884" y="3459422"/>
              <a:ext cx="367895" cy="39788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92D8816-4322-959B-AF8A-E4FEEB3D1850}"/>
                </a:ext>
              </a:extLst>
            </p:cNvPr>
            <p:cNvSpPr/>
            <p:nvPr/>
          </p:nvSpPr>
          <p:spPr>
            <a:xfrm>
              <a:off x="2680313" y="3857302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10</a:t>
              </a:r>
              <a:endParaRPr lang="zh-CN" altLang="en-US" sz="2400" b="1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F263C5B8-6ACD-1E74-A43A-6FA3DFC97FC5}"/>
                </a:ext>
              </a:extLst>
            </p:cNvPr>
            <p:cNvCxnSpPr>
              <a:cxnSpLocks/>
              <a:stCxn id="8" idx="4"/>
              <a:endCxn id="24" idx="0"/>
            </p:cNvCxnSpPr>
            <p:nvPr/>
          </p:nvCxnSpPr>
          <p:spPr>
            <a:xfrm>
              <a:off x="2121409" y="3459422"/>
              <a:ext cx="918904" cy="39788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6E5F317-2DDC-64CB-835D-F7B0C860BD3A}"/>
                </a:ext>
              </a:extLst>
            </p:cNvPr>
            <p:cNvSpPr/>
            <p:nvPr/>
          </p:nvSpPr>
          <p:spPr>
            <a:xfrm>
              <a:off x="1393514" y="5754557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A355669-6B56-DAEF-93C9-EF799C96A9F3}"/>
                </a:ext>
              </a:extLst>
            </p:cNvPr>
            <p:cNvSpPr/>
            <p:nvPr/>
          </p:nvSpPr>
          <p:spPr>
            <a:xfrm>
              <a:off x="4336674" y="4716812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8</a:t>
              </a:r>
              <a:endParaRPr lang="zh-CN" altLang="en-US" sz="2400" b="1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25D8132-8DB2-F29F-BA81-3832F240885F}"/>
                </a:ext>
              </a:extLst>
            </p:cNvPr>
            <p:cNvSpPr/>
            <p:nvPr/>
          </p:nvSpPr>
          <p:spPr>
            <a:xfrm>
              <a:off x="3232989" y="4716812"/>
              <a:ext cx="720000" cy="72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7</a:t>
              </a:r>
              <a:endParaRPr lang="zh-CN" altLang="en-US" sz="2400" b="1" dirty="0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13FB73A-C39F-4127-54E2-FA6653D394FC}"/>
                </a:ext>
              </a:extLst>
            </p:cNvPr>
            <p:cNvCxnSpPr>
              <a:cxnSpLocks/>
              <a:stCxn id="17" idx="4"/>
              <a:endCxn id="34" idx="0"/>
            </p:cNvCxnSpPr>
            <p:nvPr/>
          </p:nvCxnSpPr>
          <p:spPr>
            <a:xfrm>
              <a:off x="1017724" y="5436812"/>
              <a:ext cx="735790" cy="31774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6D9BFE4-A318-0A0D-A850-1A036F3859A1}"/>
                </a:ext>
              </a:extLst>
            </p:cNvPr>
            <p:cNvCxnSpPr>
              <a:cxnSpLocks/>
              <a:stCxn id="14" idx="4"/>
              <a:endCxn id="35" idx="0"/>
            </p:cNvCxnSpPr>
            <p:nvPr/>
          </p:nvCxnSpPr>
          <p:spPr>
            <a:xfrm>
              <a:off x="3960884" y="4577302"/>
              <a:ext cx="735790" cy="13951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8105A56D-5589-B624-3592-A3839253CD93}"/>
                </a:ext>
              </a:extLst>
            </p:cNvPr>
            <p:cNvCxnSpPr>
              <a:cxnSpLocks/>
              <a:stCxn id="14" idx="4"/>
              <a:endCxn id="38" idx="0"/>
            </p:cNvCxnSpPr>
            <p:nvPr/>
          </p:nvCxnSpPr>
          <p:spPr>
            <a:xfrm flipH="1">
              <a:off x="3592989" y="4577302"/>
              <a:ext cx="367895" cy="13951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00BEA252-5977-ABC6-09E5-6350F7ED649F}"/>
              </a:ext>
            </a:extLst>
          </p:cNvPr>
          <p:cNvSpPr txBox="1"/>
          <p:nvPr/>
        </p:nvSpPr>
        <p:spPr>
          <a:xfrm>
            <a:off x="5682479" y="2090172"/>
            <a:ext cx="33591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 dirty="0">
                <a:effectLst/>
                <a:latin typeface="Söhne"/>
              </a:rPr>
              <a:t>带权路径长度 </a:t>
            </a:r>
            <a:r>
              <a:rPr lang="en-US" altLang="zh-CN" sz="2400" b="0" i="0" dirty="0">
                <a:effectLst/>
                <a:latin typeface="Söhne"/>
              </a:rPr>
              <a:t>= 2*4 + 3*4 + 6*3 + 10*2 + 7*3 + 8*3 + 14*2 = 131</a:t>
            </a:r>
          </a:p>
          <a:p>
            <a:pPr algn="l"/>
            <a:r>
              <a:rPr lang="zh-CN" altLang="en-US" sz="2400" b="0" i="0" dirty="0">
                <a:effectLst/>
                <a:latin typeface="Söhne"/>
              </a:rPr>
              <a:t>树的高度：</a:t>
            </a:r>
            <a:r>
              <a:rPr lang="en-US" altLang="zh-CN" sz="2400" dirty="0">
                <a:latin typeface="Söhne"/>
              </a:rPr>
              <a:t>5</a:t>
            </a:r>
            <a:endParaRPr lang="en-US" altLang="zh-CN" sz="2400" b="0" i="0" dirty="0">
              <a:effectLst/>
              <a:latin typeface="Söhne"/>
            </a:endParaRPr>
          </a:p>
          <a:p>
            <a:pPr algn="l"/>
            <a:r>
              <a:rPr lang="zh-CN" altLang="en-US" sz="2400" b="0" i="0" dirty="0">
                <a:effectLst/>
                <a:latin typeface="Söhne"/>
              </a:rPr>
              <a:t>度为</a:t>
            </a:r>
            <a:r>
              <a:rPr lang="en-US" altLang="zh-CN" sz="2400" b="0" i="0" dirty="0">
                <a:effectLst/>
                <a:latin typeface="Söhne"/>
              </a:rPr>
              <a:t>2</a:t>
            </a:r>
            <a:r>
              <a:rPr lang="zh-CN" altLang="en-US" sz="2400" b="0" i="0" dirty="0">
                <a:effectLst/>
                <a:latin typeface="Söhne"/>
              </a:rPr>
              <a:t>的节点个数：</a:t>
            </a:r>
            <a:r>
              <a:rPr lang="en-US" altLang="zh-CN" sz="2400" b="0" i="0" dirty="0">
                <a:effectLst/>
                <a:latin typeface="Söhne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33412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第五章 四</a:t>
            </a:r>
            <a:r>
              <a:rPr lang="en-US" altLang="zh-CN" dirty="0"/>
              <a:t>.13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548076"/>
            <a:ext cx="762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912813">
              <a:buFontTx/>
              <a:buChar char="•"/>
              <a:defRPr/>
            </a:pPr>
            <a:r>
              <a:rPr lang="zh-CN" altLang="en-US" sz="2400" dirty="0"/>
              <a:t>四</a:t>
            </a:r>
            <a:r>
              <a:rPr lang="en-US" altLang="zh-CN" sz="2400" dirty="0"/>
              <a:t>.13 </a:t>
            </a:r>
            <a:r>
              <a:rPr lang="zh-CN" altLang="en-US" sz="2400" dirty="0"/>
              <a:t>已知一组数为</a:t>
            </a:r>
            <a:r>
              <a:rPr lang="en-US" altLang="zh-CN" sz="2400" dirty="0"/>
              <a:t>{56, 48, 25, 16, 74, 52, 83, 45}</a:t>
            </a:r>
            <a:r>
              <a:rPr lang="zh-CN" altLang="en-US" sz="2400" dirty="0"/>
              <a:t>，把该组数调整为</a:t>
            </a:r>
            <a:r>
              <a:rPr lang="zh-CN" altLang="en-US" sz="2400" dirty="0">
                <a:solidFill>
                  <a:srgbClr val="C00000"/>
                </a:solidFill>
              </a:rPr>
              <a:t>最小堆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459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06184" y="1690689"/>
            <a:ext cx="7886700" cy="4351338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五</a:t>
            </a:r>
            <a:r>
              <a:rPr lang="en-US" altLang="zh-CN" sz="1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.4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是一个正整数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计算并输出不大于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但最接近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的素数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492374"/>
            <a:ext cx="8220749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最小堆是一种完全二叉树，其中每个父节点的值都</a:t>
            </a:r>
            <a:r>
              <a:rPr lang="zh-CN" altLang="en-US" sz="2400" b="0" i="0" dirty="0">
                <a:solidFill>
                  <a:srgbClr val="C00000"/>
                </a:solidFill>
                <a:effectLst/>
                <a:latin typeface="Söhne"/>
              </a:rPr>
              <a:t>小于或等于</a:t>
            </a: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其所有子节点的值。</a:t>
            </a:r>
            <a:endParaRPr lang="en-US" altLang="zh-CN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首先构建完全二叉树，</a:t>
            </a: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然后进行重复比较来</a:t>
            </a:r>
            <a:r>
              <a:rPr lang="zh-CN" altLang="en-US" sz="2400" dirty="0"/>
              <a:t>把该组数调整为最小堆。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15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C3093DC-8669-D927-F4F9-06955624B24E}"/>
              </a:ext>
            </a:extLst>
          </p:cNvPr>
          <p:cNvGrpSpPr/>
          <p:nvPr/>
        </p:nvGrpSpPr>
        <p:grpSpPr>
          <a:xfrm>
            <a:off x="2040304" y="1982550"/>
            <a:ext cx="4538817" cy="3762732"/>
            <a:chOff x="161170" y="1865104"/>
            <a:chExt cx="4538817" cy="37627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FE16710-F258-EA0C-47F5-A4D155C7CC70}"/>
                </a:ext>
              </a:extLst>
            </p:cNvPr>
            <p:cNvSpPr/>
            <p:nvPr/>
          </p:nvSpPr>
          <p:spPr>
            <a:xfrm>
              <a:off x="2343350" y="1865104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56</a:t>
              </a:r>
              <a:endParaRPr lang="zh-CN" altLang="en-US" sz="2400" b="1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2A395EC-635A-80C0-FE47-81BCF17C2901}"/>
                </a:ext>
              </a:extLst>
            </p:cNvPr>
            <p:cNvSpPr/>
            <p:nvPr/>
          </p:nvSpPr>
          <p:spPr>
            <a:xfrm>
              <a:off x="125226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48</a:t>
              </a:r>
              <a:endParaRPr lang="zh-CN" altLang="en-US" sz="2400" b="1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876BE3B-0B41-75B6-C993-823FACDD0CF2}"/>
                </a:ext>
              </a:extLst>
            </p:cNvPr>
            <p:cNvSpPr/>
            <p:nvPr/>
          </p:nvSpPr>
          <p:spPr>
            <a:xfrm>
              <a:off x="343444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25</a:t>
              </a:r>
              <a:endParaRPr lang="zh-CN" altLang="en-US" sz="2400" b="1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1F4D0A6-4A6A-BCB7-754C-2C353837E458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270335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3FA8EC6-2AE8-E2BE-9B3E-4E3C1955EF6A}"/>
                </a:ext>
              </a:extLst>
            </p:cNvPr>
            <p:cNvSpPr/>
            <p:nvPr/>
          </p:nvSpPr>
          <p:spPr>
            <a:xfrm>
              <a:off x="70671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16</a:t>
              </a:r>
              <a:endParaRPr lang="zh-CN" altLang="en-US" sz="2400" b="1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928B858-A0C6-0B1C-64B3-0E844FC5571F}"/>
                </a:ext>
              </a:extLst>
            </p:cNvPr>
            <p:cNvSpPr/>
            <p:nvPr/>
          </p:nvSpPr>
          <p:spPr>
            <a:xfrm>
              <a:off x="3979987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83</a:t>
              </a:r>
              <a:endParaRPr lang="zh-CN" altLang="en-US" sz="2400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CFB85F5-CF6C-8BDF-C603-A8A6BCB78453}"/>
                </a:ext>
              </a:extLst>
            </p:cNvPr>
            <p:cNvSpPr/>
            <p:nvPr/>
          </p:nvSpPr>
          <p:spPr>
            <a:xfrm>
              <a:off x="179780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74</a:t>
              </a:r>
              <a:endParaRPr lang="zh-CN" altLang="en-US" sz="2400" b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43F5033-83AB-8284-7216-19C2D5AF50B1}"/>
                </a:ext>
              </a:extLst>
            </p:cNvPr>
            <p:cNvSpPr/>
            <p:nvPr/>
          </p:nvSpPr>
          <p:spPr>
            <a:xfrm>
              <a:off x="288889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52</a:t>
              </a:r>
              <a:endParaRPr lang="zh-CN" altLang="en-US" sz="2400" b="1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1E40083-830C-C049-9A2B-4820866213C9}"/>
                </a:ext>
              </a:extLst>
            </p:cNvPr>
            <p:cNvSpPr/>
            <p:nvPr/>
          </p:nvSpPr>
          <p:spPr>
            <a:xfrm>
              <a:off x="161170" y="4907836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45</a:t>
              </a:r>
              <a:endParaRPr lang="zh-CN" altLang="en-US" sz="2400" b="1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93D76E5-391A-9C09-CE10-DE5C92743151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 flipH="1">
              <a:off x="161226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5E20D88-10B2-8048-A03C-B3631A20E7F3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 flipH="1">
              <a:off x="3248895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49DA8B6-4DE1-F903-96FC-EEF772CAA436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3794440" y="3512070"/>
              <a:ext cx="545547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0501A7B-FC50-B23F-289F-DD343FB09D53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flipH="1">
              <a:off x="1066715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A5B29BD-29F2-401A-AB05-C24DF71D651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flipH="1">
              <a:off x="521170" y="4607878"/>
              <a:ext cx="545545" cy="29995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9EFD737-EED4-275F-A921-67893F305DD1}"/>
                </a:ext>
              </a:extLst>
            </p:cNvPr>
            <p:cNvCxnSpPr>
              <a:cxnSpLocks/>
              <a:stCxn id="22" idx="4"/>
              <a:endCxn id="27" idx="0"/>
            </p:cNvCxnSpPr>
            <p:nvPr/>
          </p:nvCxnSpPr>
          <p:spPr>
            <a:xfrm>
              <a:off x="1612260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1EDD57D3-B578-4051-C944-9EE502B2FCFB}"/>
              </a:ext>
            </a:extLst>
          </p:cNvPr>
          <p:cNvSpPr txBox="1"/>
          <p:nvPr/>
        </p:nvSpPr>
        <p:spPr>
          <a:xfrm>
            <a:off x="4018002" y="58211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初始堆</a:t>
            </a:r>
          </a:p>
        </p:txBody>
      </p: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D761B600-9EF9-B551-EAC9-0D94C1A738ED}"/>
              </a:ext>
            </a:extLst>
          </p:cNvPr>
          <p:cNvCxnSpPr>
            <a:cxnSpLocks/>
            <a:stCxn id="22" idx="2"/>
            <a:endCxn id="25" idx="2"/>
          </p:cNvCxnSpPr>
          <p:nvPr/>
        </p:nvCxnSpPr>
        <p:spPr>
          <a:xfrm rot="10800000" flipV="1">
            <a:off x="2585850" y="3269516"/>
            <a:ext cx="545545" cy="1095808"/>
          </a:xfrm>
          <a:prstGeom prst="curvedConnector3">
            <a:avLst>
              <a:gd name="adj1" fmla="val 141903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3336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C3093DC-8669-D927-F4F9-06955624B24E}"/>
              </a:ext>
            </a:extLst>
          </p:cNvPr>
          <p:cNvGrpSpPr/>
          <p:nvPr/>
        </p:nvGrpSpPr>
        <p:grpSpPr>
          <a:xfrm>
            <a:off x="2040304" y="1982550"/>
            <a:ext cx="4538817" cy="3762732"/>
            <a:chOff x="161170" y="1865104"/>
            <a:chExt cx="4538817" cy="37627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FE16710-F258-EA0C-47F5-A4D155C7CC70}"/>
                </a:ext>
              </a:extLst>
            </p:cNvPr>
            <p:cNvSpPr/>
            <p:nvPr/>
          </p:nvSpPr>
          <p:spPr>
            <a:xfrm>
              <a:off x="2343350" y="1865104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16</a:t>
              </a:r>
              <a:endParaRPr lang="zh-CN" altLang="en-US" sz="2400" b="1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2A395EC-635A-80C0-FE47-81BCF17C2901}"/>
                </a:ext>
              </a:extLst>
            </p:cNvPr>
            <p:cNvSpPr/>
            <p:nvPr/>
          </p:nvSpPr>
          <p:spPr>
            <a:xfrm>
              <a:off x="125226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45</a:t>
              </a:r>
              <a:endParaRPr lang="zh-CN" altLang="en-US" sz="2400" b="1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876BE3B-0B41-75B6-C993-823FACDD0CF2}"/>
                </a:ext>
              </a:extLst>
            </p:cNvPr>
            <p:cNvSpPr/>
            <p:nvPr/>
          </p:nvSpPr>
          <p:spPr>
            <a:xfrm>
              <a:off x="343444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25</a:t>
              </a:r>
              <a:endParaRPr lang="zh-CN" altLang="en-US" sz="2400" b="1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1F4D0A6-4A6A-BCB7-754C-2C353837E458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270335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3FA8EC6-2AE8-E2BE-9B3E-4E3C1955EF6A}"/>
                </a:ext>
              </a:extLst>
            </p:cNvPr>
            <p:cNvSpPr/>
            <p:nvPr/>
          </p:nvSpPr>
          <p:spPr>
            <a:xfrm>
              <a:off x="70671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48</a:t>
              </a:r>
              <a:endParaRPr lang="zh-CN" altLang="en-US" sz="2400" b="1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928B858-A0C6-0B1C-64B3-0E844FC5571F}"/>
                </a:ext>
              </a:extLst>
            </p:cNvPr>
            <p:cNvSpPr/>
            <p:nvPr/>
          </p:nvSpPr>
          <p:spPr>
            <a:xfrm>
              <a:off x="3979987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83</a:t>
              </a:r>
              <a:endParaRPr lang="zh-CN" altLang="en-US" sz="2400" b="1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CFB85F5-CF6C-8BDF-C603-A8A6BCB78453}"/>
                </a:ext>
              </a:extLst>
            </p:cNvPr>
            <p:cNvSpPr/>
            <p:nvPr/>
          </p:nvSpPr>
          <p:spPr>
            <a:xfrm>
              <a:off x="179780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74</a:t>
              </a:r>
              <a:endParaRPr lang="zh-CN" altLang="en-US" sz="2400" b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43F5033-83AB-8284-7216-19C2D5AF50B1}"/>
                </a:ext>
              </a:extLst>
            </p:cNvPr>
            <p:cNvSpPr/>
            <p:nvPr/>
          </p:nvSpPr>
          <p:spPr>
            <a:xfrm>
              <a:off x="288889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52</a:t>
              </a:r>
              <a:endParaRPr lang="zh-CN" altLang="en-US" sz="2400" b="1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1E40083-830C-C049-9A2B-4820866213C9}"/>
                </a:ext>
              </a:extLst>
            </p:cNvPr>
            <p:cNvSpPr/>
            <p:nvPr/>
          </p:nvSpPr>
          <p:spPr>
            <a:xfrm>
              <a:off x="161170" y="4907836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56</a:t>
              </a:r>
              <a:endParaRPr lang="zh-CN" altLang="en-US" sz="2400" b="1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93D76E5-391A-9C09-CE10-DE5C92743151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 flipH="1">
              <a:off x="161226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5E20D88-10B2-8048-A03C-B3631A20E7F3}"/>
                </a:ext>
              </a:extLst>
            </p:cNvPr>
            <p:cNvCxnSpPr>
              <a:cxnSpLocks/>
              <a:stCxn id="23" idx="4"/>
              <a:endCxn id="28" idx="0"/>
            </p:cNvCxnSpPr>
            <p:nvPr/>
          </p:nvCxnSpPr>
          <p:spPr>
            <a:xfrm flipH="1">
              <a:off x="3248895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49DA8B6-4DE1-F903-96FC-EEF772CAA436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3794440" y="3512070"/>
              <a:ext cx="545547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0501A7B-FC50-B23F-289F-DD343FB09D53}"/>
                </a:ext>
              </a:extLst>
            </p:cNvPr>
            <p:cNvCxnSpPr>
              <a:cxnSpLocks/>
              <a:stCxn id="22" idx="4"/>
              <a:endCxn id="25" idx="0"/>
            </p:cNvCxnSpPr>
            <p:nvPr/>
          </p:nvCxnSpPr>
          <p:spPr>
            <a:xfrm flipH="1">
              <a:off x="1066715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A5B29BD-29F2-401A-AB05-C24DF71D651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flipH="1">
              <a:off x="521170" y="4607878"/>
              <a:ext cx="545545" cy="29995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9EFD737-EED4-275F-A921-67893F305DD1}"/>
                </a:ext>
              </a:extLst>
            </p:cNvPr>
            <p:cNvCxnSpPr>
              <a:cxnSpLocks/>
              <a:stCxn id="22" idx="4"/>
              <a:endCxn id="27" idx="0"/>
            </p:cNvCxnSpPr>
            <p:nvPr/>
          </p:nvCxnSpPr>
          <p:spPr>
            <a:xfrm>
              <a:off x="1612260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1EDD57D3-B578-4051-C944-9EE502B2FCFB}"/>
              </a:ext>
            </a:extLst>
          </p:cNvPr>
          <p:cNvSpPr txBox="1"/>
          <p:nvPr/>
        </p:nvSpPr>
        <p:spPr>
          <a:xfrm>
            <a:off x="4018002" y="58211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最小堆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115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第五章 </a:t>
            </a:r>
            <a:r>
              <a:rPr lang="zh-CN" altLang="en-US" sz="4400" dirty="0"/>
              <a:t>五</a:t>
            </a:r>
            <a:r>
              <a:rPr lang="en-US" altLang="zh-CN" sz="4400" dirty="0"/>
              <a:t>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581632"/>
            <a:ext cx="7897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 defTabSz="912813"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五</a:t>
            </a:r>
            <a:r>
              <a:rPr lang="en-US" altLang="zh-CN" sz="2400" dirty="0"/>
              <a:t>.2 </a:t>
            </a:r>
            <a:r>
              <a:rPr lang="zh-CN" altLang="en-US" sz="2400" dirty="0"/>
              <a:t>设一颗二叉树以二叉链表作为它的存储表示，设计一个算法，用括号形式</a:t>
            </a:r>
            <a:r>
              <a:rPr lang="en-US" altLang="zh-CN" sz="2400" dirty="0"/>
              <a:t>key(LT, RT)</a:t>
            </a:r>
            <a:r>
              <a:rPr lang="zh-CN" altLang="en-US" sz="2400" dirty="0"/>
              <a:t>输出二叉树的各个结点。</a:t>
            </a:r>
            <a:endParaRPr lang="en-US" altLang="zh-CN" sz="2400" dirty="0"/>
          </a:p>
          <a:p>
            <a:pPr marL="800100" lvl="2" indent="-342900" algn="just" defTabSz="912813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其中</a:t>
            </a:r>
            <a:r>
              <a:rPr lang="en-US" altLang="zh-CN" sz="2400" dirty="0"/>
              <a:t>key</a:t>
            </a:r>
            <a:r>
              <a:rPr lang="zh-CN" altLang="en-US" sz="2400" dirty="0"/>
              <a:t>是根结点的数据，</a:t>
            </a:r>
            <a:r>
              <a:rPr lang="en-US" altLang="zh-CN" sz="2400" dirty="0"/>
              <a:t>LT</a:t>
            </a:r>
            <a:r>
              <a:rPr lang="zh-CN" altLang="en-US" sz="2400" dirty="0"/>
              <a:t>和</a:t>
            </a:r>
            <a:r>
              <a:rPr lang="en-US" altLang="zh-CN" sz="2400" dirty="0"/>
              <a:t>RT</a:t>
            </a:r>
            <a:r>
              <a:rPr lang="zh-CN" altLang="en-US" sz="2400" dirty="0"/>
              <a:t>是括号形式的左子树和右子树。</a:t>
            </a:r>
            <a:endParaRPr lang="en-US" altLang="zh-CN" sz="2400" dirty="0"/>
          </a:p>
          <a:p>
            <a:pPr marL="800100" lvl="2" indent="-342900" algn="just" defTabSz="912813"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这是个</a:t>
            </a:r>
            <a:r>
              <a:rPr lang="zh-CN" altLang="en-US" sz="2400" dirty="0">
                <a:solidFill>
                  <a:srgbClr val="C00000"/>
                </a:solidFill>
              </a:rPr>
              <a:t>递归</a:t>
            </a:r>
            <a:r>
              <a:rPr lang="zh-CN" altLang="en-US" sz="2400" dirty="0"/>
              <a:t>的输出，要求空树不打印任何信息，若结点的左子树为空，则打印形式为</a:t>
            </a:r>
            <a:r>
              <a:rPr lang="en-US" altLang="zh-CN" sz="2400" dirty="0"/>
              <a:t>(, RT)</a:t>
            </a:r>
            <a:r>
              <a:rPr lang="zh-CN" altLang="en-US" sz="2400" dirty="0"/>
              <a:t>。若结点的右子树为空，则打印形式为</a:t>
            </a:r>
            <a:r>
              <a:rPr lang="en-US" altLang="zh-CN" sz="2400" dirty="0"/>
              <a:t>(LT)</a:t>
            </a:r>
            <a:r>
              <a:rPr lang="zh-CN" altLang="en-US" sz="2400" dirty="0"/>
              <a:t>，而不是</a:t>
            </a:r>
            <a:r>
              <a:rPr lang="en-US" altLang="zh-CN" sz="2400" dirty="0"/>
              <a:t>(LT, )</a:t>
            </a:r>
            <a:r>
              <a:rPr lang="zh-CN" altLang="en-US" sz="2400" dirty="0"/>
              <a:t>。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38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第五章 </a:t>
            </a:r>
            <a:r>
              <a:rPr lang="zh-CN" altLang="en-US" sz="4400" dirty="0"/>
              <a:t>五</a:t>
            </a:r>
            <a:r>
              <a:rPr lang="en-US" altLang="zh-CN" sz="4400" dirty="0"/>
              <a:t>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9E08E7-3D2F-6AEA-B020-BAB4D0A17C52}"/>
              </a:ext>
            </a:extLst>
          </p:cNvPr>
          <p:cNvGrpSpPr/>
          <p:nvPr/>
        </p:nvGrpSpPr>
        <p:grpSpPr>
          <a:xfrm>
            <a:off x="1623322" y="1672894"/>
            <a:ext cx="3993272" cy="3762732"/>
            <a:chOff x="706715" y="1865104"/>
            <a:chExt cx="3993272" cy="37627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D532A88-2BCF-3DAD-A5A2-0B1D22653AA6}"/>
                </a:ext>
              </a:extLst>
            </p:cNvPr>
            <p:cNvSpPr/>
            <p:nvPr/>
          </p:nvSpPr>
          <p:spPr>
            <a:xfrm>
              <a:off x="2343350" y="1865104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A</a:t>
              </a:r>
              <a:endParaRPr lang="zh-CN" altLang="en-US" sz="2400" b="1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783F3FF-7444-A868-11D8-65A021942CA0}"/>
                </a:ext>
              </a:extLst>
            </p:cNvPr>
            <p:cNvSpPr/>
            <p:nvPr/>
          </p:nvSpPr>
          <p:spPr>
            <a:xfrm>
              <a:off x="125226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B</a:t>
              </a:r>
              <a:endParaRPr lang="zh-CN" altLang="en-US" sz="2400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3511715-CCEA-CA27-D886-C8E01DC94602}"/>
                </a:ext>
              </a:extLst>
            </p:cNvPr>
            <p:cNvSpPr/>
            <p:nvPr/>
          </p:nvSpPr>
          <p:spPr>
            <a:xfrm>
              <a:off x="3434440" y="279207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C</a:t>
              </a:r>
              <a:endParaRPr lang="zh-CN" altLang="en-US" sz="2400" b="1" dirty="0"/>
            </a:p>
          </p:txBody>
        </p:sp>
        <p:cxnSp>
          <p:nvCxnSpPr>
            <p:cNvPr id="9" name="直接箭头连接符 23">
              <a:extLst>
                <a:ext uri="{FF2B5EF4-FFF2-40B4-BE49-F238E27FC236}">
                  <a16:creationId xmlns:a16="http://schemas.microsoft.com/office/drawing/2014/main" id="{D08ADE88-5EEF-E57B-C1B3-E5673E8D693B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270335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34E1DEB-1C82-A55A-52BD-34A19BE2F7CF}"/>
                </a:ext>
              </a:extLst>
            </p:cNvPr>
            <p:cNvSpPr/>
            <p:nvPr/>
          </p:nvSpPr>
          <p:spPr>
            <a:xfrm>
              <a:off x="70671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D</a:t>
              </a:r>
              <a:endParaRPr lang="zh-CN" altLang="en-US" sz="2400" b="1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BEB443C-CCB2-5195-007A-2C4733A4577F}"/>
                </a:ext>
              </a:extLst>
            </p:cNvPr>
            <p:cNvSpPr/>
            <p:nvPr/>
          </p:nvSpPr>
          <p:spPr>
            <a:xfrm>
              <a:off x="3979987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0FCF9BF-2D99-A56D-8AC3-C0721E318EF2}"/>
                </a:ext>
              </a:extLst>
            </p:cNvPr>
            <p:cNvSpPr/>
            <p:nvPr/>
          </p:nvSpPr>
          <p:spPr>
            <a:xfrm>
              <a:off x="1797805" y="3887878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E</a:t>
              </a:r>
              <a:endParaRPr lang="zh-CN" altLang="en-US" sz="2400" b="1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4E5FD56-CC5D-99CE-1F24-31DFB8590798}"/>
                </a:ext>
              </a:extLst>
            </p:cNvPr>
            <p:cNvSpPr/>
            <p:nvPr/>
          </p:nvSpPr>
          <p:spPr>
            <a:xfrm>
              <a:off x="1170578" y="4907836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15" name="直接箭头连接符 29">
              <a:extLst>
                <a:ext uri="{FF2B5EF4-FFF2-40B4-BE49-F238E27FC236}">
                  <a16:creationId xmlns:a16="http://schemas.microsoft.com/office/drawing/2014/main" id="{9A548EEA-225F-E5E5-B97A-E6EC888F6168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 flipH="1">
              <a:off x="1612260" y="2585104"/>
              <a:ext cx="1091090" cy="206966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31">
              <a:extLst>
                <a:ext uri="{FF2B5EF4-FFF2-40B4-BE49-F238E27FC236}">
                  <a16:creationId xmlns:a16="http://schemas.microsoft.com/office/drawing/2014/main" id="{595343A0-EBB4-447E-C0FA-ABC1B5A551A1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>
              <a:off x="3794440" y="3512070"/>
              <a:ext cx="545547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32">
              <a:extLst>
                <a:ext uri="{FF2B5EF4-FFF2-40B4-BE49-F238E27FC236}">
                  <a16:creationId xmlns:a16="http://schemas.microsoft.com/office/drawing/2014/main" id="{2BFC0F87-183F-8C55-448A-AC9BF4F5DBEE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 flipH="1">
              <a:off x="1066715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33">
              <a:extLst>
                <a:ext uri="{FF2B5EF4-FFF2-40B4-BE49-F238E27FC236}">
                  <a16:creationId xmlns:a16="http://schemas.microsoft.com/office/drawing/2014/main" id="{A54AF47F-50E0-D6A6-C38F-35A2440E6DB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1530578" y="4607878"/>
              <a:ext cx="545545" cy="29995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48">
              <a:extLst>
                <a:ext uri="{FF2B5EF4-FFF2-40B4-BE49-F238E27FC236}">
                  <a16:creationId xmlns:a16="http://schemas.microsoft.com/office/drawing/2014/main" id="{C7C10BF2-FC44-5EC2-86E2-753DC534C7C3}"/>
                </a:ext>
              </a:extLst>
            </p:cNvPr>
            <p:cNvCxnSpPr>
              <a:cxnSpLocks/>
              <a:stCxn id="7" idx="4"/>
              <a:endCxn id="12" idx="0"/>
            </p:cNvCxnSpPr>
            <p:nvPr/>
          </p:nvCxnSpPr>
          <p:spPr>
            <a:xfrm>
              <a:off x="1612260" y="3512070"/>
              <a:ext cx="545545" cy="37580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2E5E6B7-22E7-C140-2DD4-45F4B46707B8}"/>
              </a:ext>
            </a:extLst>
          </p:cNvPr>
          <p:cNvSpPr txBox="1"/>
          <p:nvPr/>
        </p:nvSpPr>
        <p:spPr>
          <a:xfrm>
            <a:off x="2528867" y="5805589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A(B(D,E(G)),C(,F))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15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492374"/>
            <a:ext cx="8220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结点模板如下：</a:t>
            </a:r>
            <a:endParaRPr lang="en-US" altLang="zh-CN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457200" lvl="2" algn="just" defTabSz="912813">
              <a:defRPr/>
            </a:pPr>
            <a:r>
              <a:rPr lang="en-US" altLang="zh-CN" sz="2400" dirty="0"/>
              <a:t>template &lt;class T &gt; struct </a:t>
            </a:r>
            <a:r>
              <a:rPr lang="en-US" altLang="zh-CN" sz="2400" dirty="0" err="1"/>
              <a:t>BinNode</a:t>
            </a:r>
            <a:r>
              <a:rPr lang="en-US" altLang="zh-CN" sz="2400" dirty="0"/>
              <a:t> {</a:t>
            </a:r>
            <a:endParaRPr lang="zh-CN" altLang="en-US" sz="2400" dirty="0"/>
          </a:p>
          <a:p>
            <a:pPr marL="457200" lvl="2" algn="just" defTabSz="912813">
              <a:defRPr/>
            </a:pPr>
            <a:r>
              <a:rPr lang="en-US" altLang="zh-CN" sz="2400" dirty="0"/>
              <a:t>	T data;       </a:t>
            </a:r>
          </a:p>
          <a:p>
            <a:pPr marL="457200" lvl="2" algn="just" defTabSz="912813">
              <a:defRPr/>
            </a:pPr>
            <a:r>
              <a:rPr lang="en-US" altLang="zh-CN" sz="2400" dirty="0"/>
              <a:t>	</a:t>
            </a:r>
            <a:r>
              <a:rPr lang="en-US" altLang="zh-CN" sz="2400" dirty="0" err="1"/>
              <a:t>BinNode</a:t>
            </a:r>
            <a:r>
              <a:rPr lang="en-US" altLang="zh-CN" sz="2400" dirty="0"/>
              <a:t> &lt;T &gt; *lchild;      </a:t>
            </a:r>
            <a:r>
              <a:rPr lang="en-US" altLang="zh-CN" sz="2400" dirty="0" err="1"/>
              <a:t>BinNode</a:t>
            </a:r>
            <a:r>
              <a:rPr lang="en-US" altLang="zh-CN" sz="2400" dirty="0"/>
              <a:t> &lt;T &gt; *rchild;  </a:t>
            </a:r>
          </a:p>
          <a:p>
            <a:pPr marL="457200" lvl="2" algn="just" defTabSz="912813">
              <a:defRPr/>
            </a:pPr>
            <a:r>
              <a:rPr lang="en-US" altLang="zh-CN" sz="2400" dirty="0"/>
              <a:t>} BiTNode;</a:t>
            </a:r>
            <a:endParaRPr lang="en-US" altLang="zh-CN" sz="2400" b="0" i="0" dirty="0">
              <a:solidFill>
                <a:srgbClr val="0F0F0F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0670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522858" y="1609820"/>
            <a:ext cx="82207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0" i="0" dirty="0">
                <a:effectLst/>
                <a:latin typeface="Söhne Mono"/>
              </a:rPr>
              <a:t>void </a:t>
            </a:r>
            <a:r>
              <a:rPr lang="en-US" altLang="zh-CN" sz="2000" b="0" i="0" dirty="0" err="1">
                <a:effectLst/>
                <a:latin typeface="Söhne Mono"/>
              </a:rPr>
              <a:t>PrintTree</a:t>
            </a:r>
            <a:r>
              <a:rPr lang="en-US" altLang="zh-CN" sz="2000" b="0" i="0" dirty="0">
                <a:effectLst/>
                <a:latin typeface="Söhne Mono"/>
              </a:rPr>
              <a:t>(BiTNode *root) </a:t>
            </a:r>
            <a:r>
              <a:rPr lang="en-US" altLang="zh-CN" sz="2000" b="0" i="0" dirty="0">
                <a:solidFill>
                  <a:schemeClr val="accent1"/>
                </a:solidFill>
                <a:effectLst/>
                <a:latin typeface="Söhne Mono"/>
              </a:rPr>
              <a:t>{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if (root == NULL) {return;}</a:t>
            </a:r>
            <a:endParaRPr lang="zh-CN" altLang="en-US" sz="2000" b="0" i="0" dirty="0">
              <a:effectLst/>
              <a:latin typeface="Söhne Mono"/>
            </a:endParaRPr>
          </a:p>
          <a:p>
            <a:pPr algn="just"/>
            <a:r>
              <a:rPr lang="zh-CN" altLang="en-US" sz="2000" b="0" i="0" dirty="0">
                <a:effectLst/>
                <a:latin typeface="Söhne Mono"/>
              </a:rPr>
              <a:t>    </a:t>
            </a:r>
            <a:r>
              <a:rPr lang="en-US" altLang="zh-CN" sz="2000" b="0" i="0" dirty="0" err="1">
                <a:effectLst/>
                <a:latin typeface="Söhne Mono"/>
              </a:rPr>
              <a:t>cout</a:t>
            </a:r>
            <a:r>
              <a:rPr lang="en-US" altLang="zh-CN" sz="2000" b="0" i="0" dirty="0">
                <a:effectLst/>
                <a:latin typeface="Söhne Mono"/>
              </a:rPr>
              <a:t> &lt;&lt; root-&gt;data; </a:t>
            </a:r>
            <a:r>
              <a:rPr lang="en-US" altLang="zh-C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// </a:t>
            </a:r>
            <a:r>
              <a:rPr lang="zh-CN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打印当前结点的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 Mono"/>
              </a:rPr>
              <a:t>数据</a:t>
            </a:r>
            <a:endParaRPr lang="zh-CN" altLang="en-US" sz="2000" b="0" i="0" dirty="0">
              <a:effectLst/>
              <a:latin typeface="Söhne Mono"/>
            </a:endParaRPr>
          </a:p>
          <a:p>
            <a:pPr algn="just"/>
            <a:r>
              <a:rPr lang="zh-CN" altLang="en-US" sz="2000" b="0" i="0" dirty="0">
                <a:effectLst/>
                <a:latin typeface="Söhne Mono"/>
              </a:rPr>
              <a:t>    </a:t>
            </a:r>
            <a:r>
              <a:rPr lang="en-US" altLang="zh-CN" sz="2000" b="0" i="0" dirty="0">
                <a:effectLst/>
                <a:latin typeface="Söhne Mono"/>
              </a:rPr>
              <a:t>if (root-&gt;lchild != NULL || root-&gt;rchild != NULL) </a:t>
            </a:r>
            <a:r>
              <a:rPr lang="en-US" altLang="zh-CN" sz="2000" b="0" i="0" dirty="0">
                <a:solidFill>
                  <a:schemeClr val="accent6"/>
                </a:solidFill>
                <a:effectLst/>
                <a:latin typeface="Söhne Mono"/>
              </a:rPr>
              <a:t>{</a:t>
            </a:r>
            <a:r>
              <a:rPr lang="en-US" altLang="zh-CN" sz="2000" b="0" i="0" dirty="0">
                <a:effectLst/>
                <a:latin typeface="Söhne Mono"/>
              </a:rPr>
              <a:t> </a:t>
            </a:r>
            <a:r>
              <a:rPr lang="en-US" altLang="zh-C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// </a:t>
            </a:r>
            <a:r>
              <a:rPr lang="zh-CN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如果左子树或右子树不为空，打印左子树</a:t>
            </a:r>
            <a:endParaRPr lang="en-US" altLang="zh-CN" sz="2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 Mono"/>
            </a:endParaRP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</a:t>
            </a:r>
            <a:r>
              <a:rPr lang="en-US" altLang="zh-CN" sz="2000" b="0" i="0" dirty="0" err="1">
                <a:effectLst/>
                <a:latin typeface="Söhne Mono"/>
              </a:rPr>
              <a:t>cout</a:t>
            </a:r>
            <a:r>
              <a:rPr lang="en-US" altLang="zh-CN" sz="2000" b="0" i="0" dirty="0">
                <a:effectLst/>
                <a:latin typeface="Söhne Mono"/>
              </a:rPr>
              <a:t> &lt;&lt; "(";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if (root-&gt;lchild != NULL) {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    </a:t>
            </a:r>
            <a:r>
              <a:rPr lang="en-US" altLang="zh-CN" sz="2000" b="0" i="0" dirty="0" err="1">
                <a:effectLst/>
                <a:latin typeface="Söhne Mono"/>
              </a:rPr>
              <a:t>PrintTree</a:t>
            </a:r>
            <a:r>
              <a:rPr lang="en-US" altLang="zh-CN" sz="2000" b="0" i="0" dirty="0">
                <a:effectLst/>
                <a:latin typeface="Söhne Mono"/>
              </a:rPr>
              <a:t>(root-&gt;lchild);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}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if (root-&gt;rchild != NULL) { </a:t>
            </a:r>
            <a:r>
              <a:rPr lang="en-US" altLang="zh-C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// </a:t>
            </a:r>
            <a:r>
              <a:rPr lang="zh-CN" alt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 Mono"/>
              </a:rPr>
              <a:t>打印右子树</a:t>
            </a:r>
            <a:endParaRPr lang="en-US" altLang="zh-CN" sz="2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 Mono"/>
            </a:endParaRPr>
          </a:p>
          <a:p>
            <a:pPr algn="just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 Mono"/>
              </a:rPr>
              <a:t>            </a:t>
            </a:r>
            <a:r>
              <a:rPr lang="en-US" altLang="zh-CN" sz="2000" b="0" i="0" dirty="0" err="1">
                <a:effectLst/>
                <a:latin typeface="Söhne Mono"/>
              </a:rPr>
              <a:t>cout</a:t>
            </a:r>
            <a:r>
              <a:rPr lang="en-US" altLang="zh-CN" sz="2000" b="0" i="0" dirty="0">
                <a:effectLst/>
                <a:latin typeface="Söhne Mono"/>
              </a:rPr>
              <a:t> &lt;&lt; ",";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    </a:t>
            </a:r>
            <a:r>
              <a:rPr lang="en-US" altLang="zh-CN" sz="2000" b="0" i="0" dirty="0" err="1">
                <a:effectLst/>
                <a:latin typeface="Söhne Mono"/>
              </a:rPr>
              <a:t>PrintTree</a:t>
            </a:r>
            <a:r>
              <a:rPr lang="en-US" altLang="zh-CN" sz="2000" b="0" i="0" dirty="0">
                <a:effectLst/>
                <a:latin typeface="Söhne Mono"/>
              </a:rPr>
              <a:t>(root-&gt;rchild);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}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    </a:t>
            </a:r>
            <a:r>
              <a:rPr lang="en-US" altLang="zh-CN" sz="2000" b="0" i="0" dirty="0" err="1">
                <a:effectLst/>
                <a:latin typeface="Söhne Mono"/>
              </a:rPr>
              <a:t>cout</a:t>
            </a:r>
            <a:r>
              <a:rPr lang="en-US" altLang="zh-CN" sz="2000" b="0" i="0" dirty="0">
                <a:effectLst/>
                <a:latin typeface="Söhne Mono"/>
              </a:rPr>
              <a:t> &lt;&lt; ")";</a:t>
            </a:r>
          </a:p>
          <a:p>
            <a:pPr algn="just"/>
            <a:r>
              <a:rPr lang="en-US" altLang="zh-CN" sz="2000" b="0" i="0" dirty="0">
                <a:effectLst/>
                <a:latin typeface="Söhne Mono"/>
              </a:rPr>
              <a:t>    </a:t>
            </a:r>
            <a:r>
              <a:rPr lang="en-US" altLang="zh-CN" sz="2000" b="0" i="0" dirty="0">
                <a:solidFill>
                  <a:schemeClr val="accent6"/>
                </a:solidFill>
                <a:effectLst/>
                <a:latin typeface="Söhne Mono"/>
              </a:rPr>
              <a:t>}</a:t>
            </a:r>
          </a:p>
          <a:p>
            <a:pPr algn="just"/>
            <a:r>
              <a:rPr lang="en-US" altLang="zh-CN" sz="2000" b="0" i="0" dirty="0">
                <a:solidFill>
                  <a:schemeClr val="accent1"/>
                </a:solidFill>
                <a:effectLst/>
                <a:latin typeface="Söhne Mono"/>
              </a:rPr>
              <a:t>}</a:t>
            </a:r>
            <a:endParaRPr lang="zh-CN" altLang="zh-CN" sz="2000" dirty="0">
              <a:solidFill>
                <a:schemeClr val="accent1"/>
              </a:solidFill>
              <a:latin typeface="Söhne Mono"/>
            </a:endParaRPr>
          </a:p>
        </p:txBody>
      </p:sp>
    </p:spTree>
    <p:extLst>
      <p:ext uri="{BB962C8B-B14F-4D97-AF65-F5344CB8AC3E}">
        <p14:creationId xmlns:p14="http://schemas.microsoft.com/office/powerpoint/2010/main" val="2423589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 – </a:t>
            </a:r>
            <a:r>
              <a:rPr lang="zh-CN" altLang="en-US" dirty="0"/>
              <a:t>第五章 五</a:t>
            </a:r>
            <a:r>
              <a:rPr lang="en-US" altLang="zh-CN" dirty="0"/>
              <a:t>.8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548076"/>
            <a:ext cx="789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912813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五</a:t>
            </a:r>
            <a:r>
              <a:rPr lang="en-US" altLang="zh-CN" sz="2400" dirty="0"/>
              <a:t>.8 </a:t>
            </a:r>
            <a:r>
              <a:rPr lang="zh-CN" altLang="en-US" sz="2400" dirty="0"/>
              <a:t>设一颗二叉树以二叉链表作为它的存储表示，设计一个算法，用</a:t>
            </a:r>
            <a:r>
              <a:rPr lang="zh-CN" altLang="en-US" sz="2400" dirty="0">
                <a:solidFill>
                  <a:srgbClr val="C00000"/>
                </a:solidFill>
              </a:rPr>
              <a:t>层次遍历</a:t>
            </a:r>
            <a:r>
              <a:rPr lang="zh-CN" altLang="en-US" sz="2400" dirty="0"/>
              <a:t>求二叉树所有叶结点的值，及其所在的层号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40858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6" y="1492374"/>
            <a:ext cx="7373692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层次遍历即广度优先搜索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根结点在第一层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借助</a:t>
            </a:r>
            <a:r>
              <a:rPr lang="zh-CN" altLang="en-US" sz="24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队列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实现，并且队列中的每个元素都包含当前结点及其层号</a:t>
            </a: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48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539636" y="1433275"/>
            <a:ext cx="8220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PrintLeafNodes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(BiTNode *root)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(root == NULL) return;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queue&lt;pair&lt;BiTNode*, int&gt;&gt; q;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({root, 1});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(!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q.empty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pair&lt;BiTNode*, int&gt; node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q.front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q.pop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BiTNode *current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node.first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level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node.second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en-US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 (current-&gt;lchild == NULL &amp;&amp; current-&gt;rchild == NULL) </a:t>
            </a:r>
            <a:r>
              <a:rPr lang="en-US" altLang="zh-CN" kern="100" dirty="0">
                <a:solidFill>
                  <a:schemeClr val="accent6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&lt;&lt; "Leaf Node: " &lt;&lt; current-&gt;data &lt;&lt; " at Level: " &lt;&lt; level &lt;&lt;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kern="100" dirty="0">
                <a:solidFill>
                  <a:schemeClr val="accent6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kern="100" dirty="0">
              <a:solidFill>
                <a:schemeClr val="accent6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 (current-&gt;lchild != NULL)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({current-&gt;lchild, level + 1});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将左子结点及其层号放入队列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(current-&gt;rchild != NULL)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q.push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({current-&gt;rchild, level + 1});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将右子结点及其层号放入队列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6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54990" y="2027555"/>
            <a:ext cx="3698240" cy="299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矩形 1"/>
          <p:cNvSpPr/>
          <p:nvPr/>
        </p:nvSpPr>
        <p:spPr>
          <a:xfrm>
            <a:off x="554860" y="1406839"/>
            <a:ext cx="457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#include &lt;iostream&gt;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using namespace std;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bool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is_prime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(int num) 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b="1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if (num &lt; 2) 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return false;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for (int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 2;</a:t>
            </a:r>
            <a:r>
              <a:rPr lang="en-US" altLang="zh-CN" b="1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b="1" kern="100" dirty="0" err="1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* </a:t>
            </a:r>
            <a:r>
              <a:rPr lang="en-US" altLang="zh-CN" b="1" kern="100" dirty="0" err="1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b="1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&lt;= num</a:t>
            </a:r>
            <a:r>
              <a:rPr lang="en-US" altLang="zh-CN" kern="100" dirty="0">
                <a:solidFill>
                  <a:schemeClr val="accent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++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if (num %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== 0) 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  return false;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}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return true;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find_closest_prime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(int n) 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while (n &gt;= 2 &amp;&amp; !</a:t>
            </a:r>
            <a:r>
              <a:rPr lang="en-US" altLang="zh-CN" kern="1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is_prime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(n)) {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--n;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}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return n;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2976" y="1584845"/>
            <a:ext cx="4572000" cy="2861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int main() {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 n;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"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输入一个正整数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";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cin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&gt;&gt; n;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int result =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find_closest_prim e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(n);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cout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&lt;&lt; "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不大于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" &lt;&lt; n &lt;&lt; "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但最接近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" &lt;&lt; n &lt;&lt; " 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的素数是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: " &lt;&lt; result &lt;&lt; 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endl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;</a:t>
            </a:r>
          </a:p>
          <a:p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return 0;</a:t>
            </a: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第五章 五</a:t>
            </a:r>
            <a:r>
              <a:rPr lang="en-US" altLang="zh-CN" dirty="0"/>
              <a:t>.7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F57D2E-53E3-A974-2A74-E483DDF67FBE}"/>
                  </a:ext>
                </a:extLst>
              </p:cNvPr>
              <p:cNvSpPr txBox="1"/>
              <p:nvPr/>
            </p:nvSpPr>
            <p:spPr>
              <a:xfrm>
                <a:off x="495353" y="1548076"/>
                <a:ext cx="78975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defTabSz="912813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/>
                  <a:t>五</a:t>
                </a:r>
                <a:r>
                  <a:rPr lang="en-US" altLang="zh-CN" sz="2400" dirty="0"/>
                  <a:t>.7 </a:t>
                </a:r>
                <a:r>
                  <a:rPr lang="zh-CN" altLang="en-US" sz="2400" dirty="0"/>
                  <a:t>设一颗二叉树以二叉链表作为它的存储表示，给定二叉树的后序遍历序列</a:t>
                </a:r>
                <a:r>
                  <a:rPr lang="en-US" altLang="zh-CN" sz="2400" dirty="0"/>
                  <a:t>post[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]</a:t>
                </a:r>
                <a:r>
                  <a:rPr lang="zh-CN" altLang="en-US" sz="2400" dirty="0"/>
                  <a:t>和中序遍历序列</a:t>
                </a:r>
                <a:r>
                  <a:rPr lang="en-US" altLang="zh-CN" sz="2400" dirty="0"/>
                  <a:t>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] </a:t>
                </a:r>
                <a:r>
                  <a:rPr lang="zh-CN" altLang="en-US" sz="2400" dirty="0"/>
                  <a:t>，设计一个算法，利用后序遍历序列和中序遍历序列构造二叉树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F57D2E-53E3-A974-2A74-E483DDF6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53" y="1548076"/>
                <a:ext cx="7897531" cy="1569660"/>
              </a:xfrm>
              <a:prstGeom prst="rect">
                <a:avLst/>
              </a:prstGeom>
              <a:blipFill>
                <a:blip r:embed="rId3"/>
                <a:stretch>
                  <a:fillRect l="-963" t="-4000" r="-482" b="-6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830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492374"/>
            <a:ext cx="822074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后序遍历序列的最后一个元素是树的根节点，而在中序遍历序列中，根节点将树分为左右子树。</a:t>
            </a:r>
            <a:endParaRPr lang="en-US" altLang="zh-CN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定义数据结构</a:t>
            </a:r>
            <a:r>
              <a:rPr lang="en-US" altLang="zh-CN" sz="2400" dirty="0"/>
              <a:t>BiTNode</a:t>
            </a:r>
            <a:r>
              <a:rPr lang="zh-CN" altLang="en-US" sz="2400" dirty="0"/>
              <a:t>如下：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struct BiTNode {</a:t>
            </a: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char data;</a:t>
            </a: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BiTNode *lchild, *rchild;</a:t>
            </a:r>
          </a:p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 BiTNode;</a:t>
            </a:r>
          </a:p>
          <a:p>
            <a:pPr>
              <a:lnSpc>
                <a:spcPct val="150000"/>
              </a:lnSpc>
            </a:pPr>
            <a:endParaRPr lang="en-US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51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48497" y="1749412"/>
            <a:ext cx="8369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BiTNode*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constructTree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(vector&lt;char&gt;&amp; postorder, vector&lt;char&gt;&amp; inorder) {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buildTree(postorder, 0,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postorder.size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- 1, inorder, 0,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inorder.size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- 1);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88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522858" y="1458497"/>
            <a:ext cx="822074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BiTNode* buildTree(vector&lt;char&gt;&amp; postorder, int postStart, int postEnd, 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vector&lt;char&gt;&amp; inorder, int inStart, int inEnd) {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(postStart &gt; postEnd || inStart &gt; inEnd) return NULL;</a:t>
            </a:r>
            <a:endParaRPr lang="zh-CN" altLang="en-US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BiTNode* root = new BiTNode;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创建根结点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root-&gt;data = postorder[postEnd];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root-&gt;lchild = root-&gt;rchild = NULL;</a:t>
            </a:r>
            <a:endParaRPr lang="zh-CN" altLang="en-US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inRoot = inStart;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(inorder[inRoot] != root-&gt;data &amp;&amp; inRoot &lt;= inEnd) {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inRoot++;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在中序遍历中找到根结点的索引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en-US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leftTreeSize = inRoot - inStart;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root-&gt;lchild = buildTree(postorder, postStart, postStart + leftTreeSize - 1, 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inorder, inStart, inRoot - 1);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构建左子树</a:t>
            </a:r>
          </a:p>
          <a:p>
            <a:pPr algn="just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root-&gt;rchild = buildTree(postorder, postStart + leftTreeSize,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postEnd - 1, </a:t>
            </a:r>
          </a:p>
          <a:p>
            <a:pPr algn="just"/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inorder, inRoot + 1, inEnd);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构建右子树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root;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14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第五章 </a:t>
            </a:r>
            <a:r>
              <a:rPr lang="zh-CN" altLang="en-US" sz="4400" dirty="0"/>
              <a:t>五</a:t>
            </a:r>
            <a:r>
              <a:rPr lang="en-US" altLang="zh-CN" sz="4400" dirty="0"/>
              <a:t>.11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548076"/>
            <a:ext cx="7897531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912813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一棵树采用</a:t>
            </a:r>
            <a:r>
              <a:rPr lang="zh-CN" altLang="en-US" sz="2400" dirty="0">
                <a:solidFill>
                  <a:srgbClr val="C00000"/>
                </a:solidFill>
              </a:rPr>
              <a:t>子女</a:t>
            </a:r>
            <a:r>
              <a:rPr lang="en-US" altLang="zh-CN" sz="2400" dirty="0">
                <a:solidFill>
                  <a:srgbClr val="C00000"/>
                </a:solidFill>
              </a:rPr>
              <a:t>-</a:t>
            </a:r>
            <a:r>
              <a:rPr lang="zh-CN" altLang="en-US" sz="2400" dirty="0">
                <a:solidFill>
                  <a:srgbClr val="C00000"/>
                </a:solidFill>
              </a:rPr>
              <a:t>兄弟链表</a:t>
            </a:r>
            <a:r>
              <a:rPr lang="zh-CN" altLang="en-US" sz="2400" dirty="0"/>
              <a:t>表示存储，设计算法：</a:t>
            </a:r>
            <a:endParaRPr lang="en-US" altLang="zh-CN" sz="2400" dirty="0"/>
          </a:p>
          <a:p>
            <a:pPr marL="800100" lvl="2" indent="-342900" defTabSz="9128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统计树中的叶结点个数</a:t>
            </a:r>
            <a:endParaRPr lang="en-US" altLang="zh-CN" sz="2400" dirty="0"/>
          </a:p>
          <a:p>
            <a:pPr marL="800100" lvl="2" indent="-342900" defTabSz="9128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求树的度</a:t>
            </a:r>
            <a:endParaRPr lang="en-US" altLang="zh-CN" sz="2400" dirty="0"/>
          </a:p>
          <a:p>
            <a:pPr marL="800100" lvl="2" indent="-342900" defTabSz="9128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计算树的高度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12693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492374"/>
            <a:ext cx="822074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在子女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-</a:t>
            </a: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兄弟表示法中，每个结点包含两个指针：一个指向其第一个子结点，另一个指向其右侧的兄弟结点。</a:t>
            </a:r>
            <a:endParaRPr lang="en-US" altLang="zh-CN" sz="24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定义数据结构</a:t>
            </a:r>
            <a:r>
              <a:rPr lang="en-US" altLang="zh-CN" sz="2400" dirty="0" err="1"/>
              <a:t>TreeNode</a:t>
            </a:r>
            <a:r>
              <a:rPr lang="zh-CN" altLang="en-US" sz="2400" dirty="0"/>
              <a:t>如下：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struct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TreeNode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    int data;               </a:t>
            </a:r>
            <a:r>
              <a:rPr lang="en-US" altLang="zh-CN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// </a:t>
            </a:r>
            <a:r>
              <a:rPr lang="zh-CN" alt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结点数据</a:t>
            </a:r>
          </a:p>
          <a:p>
            <a:pPr lvl="1">
              <a:lnSpc>
                <a:spcPct val="150000"/>
              </a:lnSpc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   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TreeNode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*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firstChild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;   </a:t>
            </a:r>
            <a:r>
              <a:rPr lang="en-US" altLang="zh-CN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// </a:t>
            </a:r>
            <a:r>
              <a:rPr lang="zh-CN" alt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指向第一个子结点</a:t>
            </a:r>
          </a:p>
          <a:p>
            <a:pPr lvl="1">
              <a:lnSpc>
                <a:spcPct val="150000"/>
              </a:lnSpc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   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TreeNode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*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nextSibling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;  </a:t>
            </a:r>
            <a:r>
              <a:rPr lang="en-US" altLang="zh-CN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// </a:t>
            </a:r>
            <a:r>
              <a:rPr lang="zh-CN" altLang="en-US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指向兄弟结点</a:t>
            </a:r>
          </a:p>
          <a:p>
            <a:pPr lvl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} </a:t>
            </a:r>
            <a:r>
              <a:rPr lang="en-US" altLang="zh-CN" sz="2400" b="0" i="0" dirty="0" err="1">
                <a:solidFill>
                  <a:srgbClr val="0F0F0F"/>
                </a:solidFill>
                <a:effectLst/>
                <a:latin typeface="Söhne"/>
              </a:rPr>
              <a:t>TreeNode</a:t>
            </a:r>
            <a:r>
              <a:rPr lang="en-US" altLang="zh-CN" sz="2400" b="0" i="0" dirty="0">
                <a:solidFill>
                  <a:srgbClr val="0F0F0F"/>
                </a:solidFill>
                <a:effectLst/>
                <a:latin typeface="Söhne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1872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522858" y="1533998"/>
            <a:ext cx="82207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统计树中叶结点的个数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countLeaves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 root) {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(root == NULL) {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 0;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firstChild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== NULL) {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 1 +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countLeaves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nextSibling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 </a:t>
            </a:r>
            <a:r>
              <a:rPr lang="en-US" altLang="zh-CN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当前结点为叶结点</a:t>
            </a:r>
            <a:endParaRPr lang="en-US" altLang="zh-CN" sz="24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countLeaves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firstChild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+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countLeaves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nextSibling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99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458497"/>
            <a:ext cx="82207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求树的度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treeDegree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 root) {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(root == NULL) {return 0;}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int degree = 0;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 temp = 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firstChild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(temp != NULL) {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degree++;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temp = temp-&gt;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nextSibling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max(degree, max(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treeDegree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firstChild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treeDegree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nextSibling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))); </a:t>
            </a:r>
            <a:r>
              <a:rPr lang="en-US" altLang="zh-CN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树的度是树中结点的度的最大值</a:t>
            </a:r>
            <a:endParaRPr lang="en-US" altLang="zh-CN" sz="24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47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458497"/>
            <a:ext cx="82207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计算树的高度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treeHeight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* root) {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 (root == NULL) {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 0;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1 + max(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treeHeight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firstChild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treeHeight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(root-&gt;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nextSibling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</a:p>
          <a:p>
            <a:pPr algn="just"/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82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 </a:t>
            </a:r>
            <a:r>
              <a:rPr lang="en-US" altLang="zh-CN" dirty="0"/>
              <a:t>–</a:t>
            </a:r>
            <a:r>
              <a:rPr lang="zh-CN" altLang="en-US" dirty="0"/>
              <a:t> 第五章 五</a:t>
            </a:r>
            <a:r>
              <a:rPr lang="en-US" altLang="zh-CN" dirty="0"/>
              <a:t>.19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57D2E-53E3-A974-2A74-E483DDF67FBE}"/>
              </a:ext>
            </a:extLst>
          </p:cNvPr>
          <p:cNvSpPr txBox="1"/>
          <p:nvPr/>
        </p:nvSpPr>
        <p:spPr>
          <a:xfrm>
            <a:off x="495353" y="1548076"/>
            <a:ext cx="789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defTabSz="912813"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设有一个整数数组</a:t>
            </a:r>
            <a:r>
              <a:rPr lang="en-US" altLang="zh-CN" sz="2400" dirty="0"/>
              <a:t>A[n]</a:t>
            </a:r>
            <a:r>
              <a:rPr lang="zh-CN" altLang="en-US" sz="2400" dirty="0"/>
              <a:t>，其中</a:t>
            </a:r>
            <a:r>
              <a:rPr lang="en-US" altLang="zh-CN" sz="2400" dirty="0"/>
              <a:t>A[k]</a:t>
            </a:r>
            <a:r>
              <a:rPr lang="zh-CN" altLang="en-US" sz="2400" dirty="0"/>
              <a:t>值最小，而</a:t>
            </a:r>
            <a:r>
              <a:rPr lang="en-US" altLang="zh-CN" sz="2400" dirty="0"/>
              <a:t>k</a:t>
            </a:r>
            <a:r>
              <a:rPr lang="zh-CN" altLang="en-US" sz="2400" dirty="0"/>
              <a:t>是通过一个最小堆</a:t>
            </a:r>
            <a:r>
              <a:rPr lang="en-US" altLang="zh-CN" sz="2400" dirty="0"/>
              <a:t>hp</a:t>
            </a:r>
            <a:r>
              <a:rPr lang="zh-CN" altLang="en-US" sz="2400" dirty="0"/>
              <a:t>选出，即</a:t>
            </a:r>
            <a:r>
              <a:rPr lang="en-US" altLang="zh-CN" sz="2400" dirty="0"/>
              <a:t>k=</a:t>
            </a:r>
            <a:r>
              <a:rPr lang="en-US" altLang="zh-CN" sz="2400" dirty="0" err="1"/>
              <a:t>hp.elem</a:t>
            </a:r>
            <a:r>
              <a:rPr lang="en-US" altLang="zh-CN" sz="2400" dirty="0"/>
              <a:t>[0].id</a:t>
            </a:r>
            <a:r>
              <a:rPr lang="zh-CN" altLang="en-US" sz="2400" dirty="0"/>
              <a:t>。设计一个算法，实现这种最小堆的</a:t>
            </a:r>
            <a:r>
              <a:rPr lang="zh-CN" altLang="en-US" sz="2400" dirty="0">
                <a:solidFill>
                  <a:srgbClr val="C00000"/>
                </a:solidFill>
              </a:rPr>
              <a:t>插入运算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lvl="1" indent="-342900" defTabSz="912813"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设有一个整数数组</a:t>
            </a:r>
            <a:r>
              <a:rPr lang="en-US" altLang="zh-CN" sz="2400" dirty="0"/>
              <a:t>A[n]</a:t>
            </a:r>
            <a:r>
              <a:rPr lang="zh-CN" altLang="en-US" sz="2400" dirty="0"/>
              <a:t>，其中</a:t>
            </a:r>
            <a:r>
              <a:rPr lang="en-US" altLang="zh-CN" sz="2400" dirty="0"/>
              <a:t>A[k]</a:t>
            </a:r>
            <a:r>
              <a:rPr lang="zh-CN" altLang="en-US" sz="2400" dirty="0"/>
              <a:t>值最小，而</a:t>
            </a:r>
            <a:r>
              <a:rPr lang="en-US" altLang="zh-CN" sz="2400" dirty="0"/>
              <a:t>k</a:t>
            </a:r>
            <a:r>
              <a:rPr lang="zh-CN" altLang="en-US" sz="2400" dirty="0"/>
              <a:t>是通过一个最小堆</a:t>
            </a:r>
            <a:r>
              <a:rPr lang="en-US" altLang="zh-CN" sz="2400" dirty="0"/>
              <a:t>hp[n]</a:t>
            </a:r>
            <a:r>
              <a:rPr lang="zh-CN" altLang="en-US" sz="2400" dirty="0"/>
              <a:t>选出，即</a:t>
            </a:r>
            <a:r>
              <a:rPr lang="en-US" altLang="zh-CN" sz="2400" dirty="0"/>
              <a:t>k=</a:t>
            </a:r>
            <a:r>
              <a:rPr lang="en-US" altLang="zh-CN" sz="2400" dirty="0" err="1"/>
              <a:t>hp.elem</a:t>
            </a:r>
            <a:r>
              <a:rPr lang="en-US" altLang="zh-CN" sz="2400" dirty="0"/>
              <a:t>[0].id</a:t>
            </a:r>
            <a:r>
              <a:rPr lang="zh-CN" altLang="en-US" sz="2400" dirty="0"/>
              <a:t>。若</a:t>
            </a:r>
            <a:r>
              <a:rPr lang="en-US" altLang="zh-CN" sz="2400" dirty="0" err="1"/>
              <a:t>hp.elem</a:t>
            </a:r>
            <a:r>
              <a:rPr lang="en-US" altLang="zh-CN" sz="2400" dirty="0"/>
              <a:t>[n]</a:t>
            </a:r>
            <a:r>
              <a:rPr lang="zh-CN" altLang="en-US" sz="2400" dirty="0"/>
              <a:t>被视为完全二叉树的顺序存储。设计一个算法，实现这种最小堆的</a:t>
            </a:r>
            <a:r>
              <a:rPr lang="zh-CN" altLang="en-US" sz="2400" dirty="0">
                <a:solidFill>
                  <a:srgbClr val="C00000"/>
                </a:solidFill>
              </a:rPr>
              <a:t>最小值删除运算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lvl="1" indent="-342900" defTabSz="912813">
              <a:buFont typeface="Wingdings" panose="05000000000000000000" pitchFamily="2" charset="2"/>
              <a:buChar char="Ø"/>
              <a:defRPr/>
            </a:pPr>
            <a:r>
              <a:rPr lang="zh-CN" altLang="en-US" sz="2400" dirty="0"/>
              <a:t>设计一个算法，利用上面两题所给出的最小堆的插入和删除运算，构造一颗</a:t>
            </a:r>
            <a:r>
              <a:rPr lang="en-US" altLang="zh-CN" sz="2400" dirty="0"/>
              <a:t>Huffman</a:t>
            </a:r>
            <a:r>
              <a:rPr lang="zh-CN" altLang="en-US" sz="2400" dirty="0"/>
              <a:t>树。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1230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1170" y="3130550"/>
            <a:ext cx="3244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8650" y="1506855"/>
            <a:ext cx="7886700" cy="857250"/>
          </a:xfrm>
          <a:solidFill>
            <a:schemeClr val="bg1"/>
          </a:solidFill>
        </p:spPr>
        <p:txBody>
          <a:bodyPr rtlCol="0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补充题</a:t>
            </a:r>
            <a:r>
              <a:rPr lang="en-US" altLang="zh-CN" sz="1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1.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求多项式</a:t>
            </a:r>
            <a:r>
              <a:rPr lang="en-US" altLang="zh-CN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A(x)</a:t>
            </a:r>
            <a:r>
              <a:rPr lang="zh-CN" altLang="en-US" sz="1800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的算法可根据下列两个公式之一来设计，根据时间复杂度比较这两种算法的优劣。 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372360"/>
            <a:ext cx="4833620" cy="901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650" y="3523615"/>
            <a:ext cx="170497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/>
              <a:t>霍纳法则表示法</a:t>
            </a:r>
          </a:p>
        </p:txBody>
      </p:sp>
      <p:cxnSp>
        <p:nvCxnSpPr>
          <p:cNvPr id="8" name="直接箭头连接符 7"/>
          <p:cNvCxnSpPr>
            <a:stCxn id="7" idx="0"/>
          </p:cNvCxnSpPr>
          <p:nvPr/>
        </p:nvCxnSpPr>
        <p:spPr>
          <a:xfrm flipH="1" flipV="1">
            <a:off x="1341755" y="3274060"/>
            <a:ext cx="139700" cy="2495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8669" y="4541839"/>
            <a:ext cx="7033867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多项式计算方法的区别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第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种表示：乘法次数为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(1+n)*n/2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，加法次数为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次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第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种表示较优：乘法次数为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，加法次数为</a:t>
            </a:r>
            <a:r>
              <a:rPr lang="en-US" altLang="zh-CN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</a:t>
            </a:r>
            <a:r>
              <a:rPr lang="zh-CN" altLang="en-US" kern="1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789295" y="5105400"/>
                <a:ext cx="927735" cy="33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b="1" i="1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295" y="5105400"/>
                <a:ext cx="927735" cy="3365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530215" y="5502910"/>
                <a:ext cx="927735" cy="33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b="1" i="1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215" y="5502910"/>
                <a:ext cx="927735" cy="3365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461625" y="1492374"/>
            <a:ext cx="8220749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在插入新元素时确保最小堆的性质成立（上浮操作）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Söhne"/>
              </a:rPr>
              <a:t>通过将堆顶元素替换为堆的最后一个元素来实现删除最小元素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（下沉操作）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定义数据结构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zh-CN" altLang="en-US" sz="2400" dirty="0"/>
              <a:t>如下：</a:t>
            </a:r>
            <a:endParaRPr lang="en-US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struct 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int id;   // 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元素在数组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中的索引</a:t>
            </a:r>
          </a:p>
          <a:p>
            <a:pPr lvl="1">
              <a:lnSpc>
                <a:spcPct val="150000"/>
              </a:lnSpc>
            </a:pP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 value; // </a:t>
            </a:r>
            <a:r>
              <a:rPr lang="zh-CN" altLang="en-US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元素的值</a:t>
            </a:r>
          </a:p>
          <a:p>
            <a:pPr lvl="1">
              <a:lnSpc>
                <a:spcPct val="150000"/>
              </a:lnSpc>
            </a:pP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24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8854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508831"/>
            <a:ext cx="8220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class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MinHeap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MinHeap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(int capacity) : size(0), capacity(capacity) {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构造函数</a:t>
            </a:r>
            <a:endParaRPr lang="en-US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elem.resize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(capacity); //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capacity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代表堆的最大容量，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代表堆目前拥有的元素个数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lang="zh-CN" altLang="en-US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insert(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node) {…}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插入函数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deleteMin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{…}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删除函数</a:t>
            </a:r>
            <a:endParaRPr lang="en-US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vector&lt;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存放元素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int size,</a:t>
            </a:r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capacity;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void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siftUp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(int index) {…}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插入元素时需要用到的上浮操作</a:t>
            </a:r>
            <a:endParaRPr lang="en-US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void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siftDown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(int index) {…}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删除最小元素时需要用到的下沉操作</a:t>
            </a:r>
            <a:endParaRPr lang="en-US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83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458497"/>
            <a:ext cx="82207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siftUp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(int index) {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上浮操作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while (index &gt; 0) {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int parent = (index - 1) / 2;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if (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[parent].value &lt;=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[index].value) break;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swap(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[parent],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[index]);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交换元素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index = parent; }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insert(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node) {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插入函数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(size == capacity) {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&lt;&lt; "Heap is full" &lt;&lt;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return; }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[size] = node; </a:t>
            </a:r>
            <a:r>
              <a:rPr lang="en-US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将新元素添加到堆的末尾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siftUp</a:t>
            </a:r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(size);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size++;</a:t>
            </a:r>
          </a:p>
          <a:p>
            <a:pPr algn="just"/>
            <a:r>
              <a:rPr lang="en-US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6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458497"/>
            <a:ext cx="8220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siftDown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(int index)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child = 2 * index + 1;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左子结点</a:t>
            </a:r>
          </a:p>
          <a:p>
            <a:pPr algn="just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while (child &lt; size)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if (child + 1 &lt; size &amp;&amp; </a:t>
            </a:r>
            <a:r>
              <a:rPr lang="en-US" altLang="zh-CN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[child + 1].value &lt; </a:t>
            </a:r>
            <a:r>
              <a:rPr lang="en-US" altLang="zh-CN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[child].value) {</a:t>
            </a:r>
          </a:p>
          <a:p>
            <a:pPr algn="just"/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child++; 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选择两个子结点中值较小的一个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if (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[index].value &lt;=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[child].value) break;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swap(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[index],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[child]);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index = child;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child = 2 * index + 1;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/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deleteMin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{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删除函数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 (size == 0) {return {-1, -1}; }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堆空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[0];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[0]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[size - 1];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替换为堆的最后一个元素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size--;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siftDown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(0);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return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1881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思路解析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5863-4893-4518-E060-D34C1A4E87D4}"/>
              </a:ext>
            </a:extLst>
          </p:cNvPr>
          <p:cNvSpPr txBox="1"/>
          <p:nvPr/>
        </p:nvSpPr>
        <p:spPr>
          <a:xfrm>
            <a:off x="628650" y="1407149"/>
            <a:ext cx="5544892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定义哈夫曼结点及树结构如下：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#define </a:t>
            </a:r>
            <a:r>
              <a:rPr lang="en-US" altLang="zh-CN" dirty="0" err="1"/>
              <a:t>totalSize</a:t>
            </a:r>
            <a:r>
              <a:rPr lang="en-US" altLang="zh-CN" dirty="0"/>
              <a:t> 40;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#define </a:t>
            </a:r>
            <a:r>
              <a:rPr lang="en-US" altLang="zh-CN" dirty="0" err="1"/>
              <a:t>maxSize</a:t>
            </a:r>
            <a:r>
              <a:rPr lang="en-US" altLang="zh-CN" dirty="0"/>
              <a:t> 30;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typedef struct </a:t>
            </a:r>
            <a:r>
              <a:rPr lang="en-US" altLang="zh-CN" dirty="0" err="1"/>
              <a:t>HFNode</a:t>
            </a:r>
            <a:r>
              <a:rPr lang="en-US" altLang="zh-CN" dirty="0"/>
              <a:t>(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char data;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int weight;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int </a:t>
            </a:r>
            <a:r>
              <a:rPr lang="en-US" altLang="zh-CN" dirty="0" err="1"/>
              <a:t>lchild,rchild</a:t>
            </a:r>
            <a:r>
              <a:rPr lang="en-US" altLang="zh-CN" dirty="0"/>
              <a:t>; //</a:t>
            </a:r>
            <a:r>
              <a:rPr lang="zh-CN" altLang="en-US" dirty="0"/>
              <a:t>左右结点指针，空为</a:t>
            </a:r>
            <a:r>
              <a:rPr lang="en-US" altLang="zh-CN" dirty="0"/>
              <a:t>-1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r>
              <a:rPr lang="en-US" altLang="zh-CN" dirty="0" err="1"/>
              <a:t>HFNode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typedef struct </a:t>
            </a:r>
            <a:r>
              <a:rPr lang="en-US" altLang="zh-CN" dirty="0" err="1"/>
              <a:t>HFTree</a:t>
            </a:r>
            <a:r>
              <a:rPr lang="en-US" altLang="zh-CN" dirty="0"/>
              <a:t>(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err="1"/>
              <a:t>HFNode</a:t>
            </a:r>
            <a:r>
              <a:rPr lang="en-US" altLang="zh-CN" dirty="0"/>
              <a:t> </a:t>
            </a:r>
            <a:r>
              <a:rPr lang="en-US" altLang="zh-CN" dirty="0" err="1"/>
              <a:t>elem</a:t>
            </a:r>
            <a:r>
              <a:rPr lang="en-US" altLang="zh-CN" dirty="0"/>
              <a:t>[</a:t>
            </a:r>
            <a:r>
              <a:rPr lang="en-US" altLang="zh-CN" dirty="0" err="1"/>
              <a:t>totalSize</a:t>
            </a:r>
            <a:r>
              <a:rPr lang="en-US" altLang="zh-CN" dirty="0"/>
              <a:t>];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int num; //</a:t>
            </a:r>
            <a:r>
              <a:rPr lang="zh-CN" altLang="en-US" dirty="0"/>
              <a:t>权值个数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int root;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r>
              <a:rPr lang="en-US" altLang="zh-CN" dirty="0" err="1"/>
              <a:t>HFTree</a:t>
            </a:r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4485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2833-40A4-9B55-4516-7AE15B18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B832FB-1D95-64BF-6ADA-9197F000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6" y="365126"/>
            <a:ext cx="7764234" cy="1325563"/>
          </a:xfrm>
        </p:spPr>
        <p:txBody>
          <a:bodyPr/>
          <a:lstStyle/>
          <a:p>
            <a:r>
              <a:rPr lang="zh-CN" altLang="en-US" dirty="0"/>
              <a:t>参考答案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695E-5ACD-4546-D1A7-623D2C6B74FB}"/>
              </a:ext>
            </a:extLst>
          </p:cNvPr>
          <p:cNvSpPr txBox="1"/>
          <p:nvPr/>
        </p:nvSpPr>
        <p:spPr>
          <a:xfrm>
            <a:off x="461625" y="1500442"/>
            <a:ext cx="8220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buildHuffmanTree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HFTree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&amp;tree,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MinHeap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&amp;heap)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初始化哈夫曼树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for (int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totalSize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 ++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].data = 0;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].weight = 0;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].lchild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].rchild = -1;}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while (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heap.size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&gt; 1) {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构建哈夫曼树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heap.deleteMin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取出两个最小值</a:t>
            </a:r>
            <a:endParaRPr lang="en-US" altLang="zh-CN" kern="1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rightNode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heap.deleteMin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 = {leftNode.id,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leftNode.value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-1, -1};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成为结点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 = {rightNode.id,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rightNode.value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-1, -1};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combinedWeight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leftNode.value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rightNode.value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tree.elem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 = {0,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combinedWeight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leftIndex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rightIndex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heap.insert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({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combinedWeight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}); </a:t>
            </a:r>
            <a:r>
              <a:rPr lang="en-US" altLang="zh-CN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插入堆，进行排序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tree.root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tree.num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912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THANKS!</a:t>
            </a:r>
            <a:endParaRPr lang="zh-CN" altLang="en-US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6467" y="1708821"/>
            <a:ext cx="7691066" cy="3153206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第二章课后作业</a:t>
            </a:r>
            <a:br>
              <a:rPr lang="en-GB" altLang="zh-CN" sz="4400" dirty="0"/>
            </a:br>
            <a:endParaRPr lang="zh-CN" altLang="en-US" sz="4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1765-28EA-41EE-8360-4DCDA7AD8B0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内容占位符 2"/>
          <p:cNvSpPr txBox="1"/>
          <p:nvPr/>
        </p:nvSpPr>
        <p:spPr>
          <a:xfrm>
            <a:off x="6136061" y="5737411"/>
            <a:ext cx="2374526" cy="7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DFKai-SB" panose="03000509000000000000" pitchFamily="65" charset="-120"/>
                <a:cs typeface="Times New Roman" panose="0202050305040509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921;#38188;#39992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921;#38188;#399921;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7429</Words>
  <Application>Microsoft Macintosh PowerPoint</Application>
  <PresentationFormat>全屏显示(4:3)</PresentationFormat>
  <Paragraphs>1009</Paragraphs>
  <Slides>86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8" baseType="lpstr">
      <vt:lpstr>等线</vt:lpstr>
      <vt:lpstr>华文中宋</vt:lpstr>
      <vt:lpstr>宋体</vt:lpstr>
      <vt:lpstr>Söhne</vt:lpstr>
      <vt:lpstr>Söhne Mono</vt:lpstr>
      <vt:lpstr>Arial</vt:lpstr>
      <vt:lpstr>Calibri</vt:lpstr>
      <vt:lpstr>Cambria Math</vt:lpstr>
      <vt:lpstr>Menlo</vt:lpstr>
      <vt:lpstr>Times New Roman</vt:lpstr>
      <vt:lpstr>Wingdings</vt:lpstr>
      <vt:lpstr>Office 主题</vt:lpstr>
      <vt:lpstr>课后作业讲解</vt:lpstr>
      <vt:lpstr>第一章课后作业 </vt:lpstr>
      <vt:lpstr>题目</vt:lpstr>
      <vt:lpstr>参考答案</vt:lpstr>
      <vt:lpstr>题目</vt:lpstr>
      <vt:lpstr>题目</vt:lpstr>
      <vt:lpstr>参考答案</vt:lpstr>
      <vt:lpstr>题目</vt:lpstr>
      <vt:lpstr>第二章课后作业 </vt:lpstr>
      <vt:lpstr>题目</vt:lpstr>
      <vt:lpstr>参考答案</vt:lpstr>
      <vt:lpstr>思路解析</vt:lpstr>
      <vt:lpstr>参考答案</vt:lpstr>
      <vt:lpstr>题目</vt:lpstr>
      <vt:lpstr>参考答案</vt:lpstr>
      <vt:lpstr>题目</vt:lpstr>
      <vt:lpstr>思路解析</vt:lpstr>
      <vt:lpstr>题目</vt:lpstr>
      <vt:lpstr>思路解析</vt:lpstr>
      <vt:lpstr>参考答案</vt:lpstr>
      <vt:lpstr>参考答案</vt:lpstr>
      <vt:lpstr>第三章课后作业 </vt:lpstr>
      <vt:lpstr>题目</vt:lpstr>
      <vt:lpstr>题目</vt:lpstr>
      <vt:lpstr>思路解析</vt:lpstr>
      <vt:lpstr>参考答案</vt:lpstr>
      <vt:lpstr>题目</vt:lpstr>
      <vt:lpstr>参考答案</vt:lpstr>
      <vt:lpstr>题目</vt:lpstr>
      <vt:lpstr>思路解析</vt:lpstr>
      <vt:lpstr>参考答案</vt:lpstr>
      <vt:lpstr>题目</vt:lpstr>
      <vt:lpstr>思路解析</vt:lpstr>
      <vt:lpstr>题目</vt:lpstr>
      <vt:lpstr>思路解析</vt:lpstr>
      <vt:lpstr>第四章课后作业 </vt:lpstr>
      <vt:lpstr>题目 – 第四章 四.13</vt:lpstr>
      <vt:lpstr>思路解析</vt:lpstr>
      <vt:lpstr>参考答案</vt:lpstr>
      <vt:lpstr>题目 – 第四章 四.14</vt:lpstr>
      <vt:lpstr>思路解析</vt:lpstr>
      <vt:lpstr>思路解析</vt:lpstr>
      <vt:lpstr>PowerPoint 演示文稿</vt:lpstr>
      <vt:lpstr>题目 – 第四章 五.5</vt:lpstr>
      <vt:lpstr>思路解析</vt:lpstr>
      <vt:lpstr>参考答案</vt:lpstr>
      <vt:lpstr>题目 – 第四章 五.10</vt:lpstr>
      <vt:lpstr>思路解析</vt:lpstr>
      <vt:lpstr>参考答案</vt:lpstr>
      <vt:lpstr>题目 – 第四章 五.12</vt:lpstr>
      <vt:lpstr>思路解析</vt:lpstr>
      <vt:lpstr>参考答案</vt:lpstr>
      <vt:lpstr>第五章课后作业 </vt:lpstr>
      <vt:lpstr>题目 – 第五章 四.6</vt:lpstr>
      <vt:lpstr>思路解析</vt:lpstr>
      <vt:lpstr>参考答案</vt:lpstr>
      <vt:lpstr>题目 – 第五章 四.14</vt:lpstr>
      <vt:lpstr>参考答案</vt:lpstr>
      <vt:lpstr>题目 – 第五章 四.13</vt:lpstr>
      <vt:lpstr>思路解析</vt:lpstr>
      <vt:lpstr>参考答案</vt:lpstr>
      <vt:lpstr>参考答案</vt:lpstr>
      <vt:lpstr>题目 – 第五章 五.2</vt:lpstr>
      <vt:lpstr>题目 – 第五章 五.2</vt:lpstr>
      <vt:lpstr>思路解析</vt:lpstr>
      <vt:lpstr>参考答案</vt:lpstr>
      <vt:lpstr>题目 – 第五章 五.8</vt:lpstr>
      <vt:lpstr>思路解析</vt:lpstr>
      <vt:lpstr>参考答案</vt:lpstr>
      <vt:lpstr>题目 – 第五章 五.7</vt:lpstr>
      <vt:lpstr>思路解析</vt:lpstr>
      <vt:lpstr>参考答案</vt:lpstr>
      <vt:lpstr>参考答案</vt:lpstr>
      <vt:lpstr>题目 – 第五章 五.11 </vt:lpstr>
      <vt:lpstr>思路解析</vt:lpstr>
      <vt:lpstr>参考答案</vt:lpstr>
      <vt:lpstr>参考答案</vt:lpstr>
      <vt:lpstr>参考答案</vt:lpstr>
      <vt:lpstr>题目 – 第五章 五.19</vt:lpstr>
      <vt:lpstr>思路解析</vt:lpstr>
      <vt:lpstr>参考答案</vt:lpstr>
      <vt:lpstr>参考答案</vt:lpstr>
      <vt:lpstr>参考答案</vt:lpstr>
      <vt:lpstr>思路解析</vt:lpstr>
      <vt:lpstr>参考答案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Max Wu</dc:creator>
  <cp:lastModifiedBy>小龙 王</cp:lastModifiedBy>
  <cp:revision>1029</cp:revision>
  <dcterms:created xsi:type="dcterms:W3CDTF">2025-11-17T11:14:29Z</dcterms:created>
  <dcterms:modified xsi:type="dcterms:W3CDTF">2025-11-17T12:08:59Z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BDB602AFA140428E82CDFE957B2DE087_13</vt:lpwstr>
  </property>
  <property fmtid="{D5CDD505-2E9C-101B-9397-08002B2CF9AE}" pid="3" name="KSOProductBuildVer">
    <vt:lpwstr>2052-12.1.23540.23540</vt:lpwstr>
  </property>
</Properties>
</file>